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21"/>
  </p:notesMasterIdLst>
  <p:handoutMasterIdLst>
    <p:handoutMasterId r:id="rId22"/>
  </p:handoutMasterIdLst>
  <p:sldIdLst>
    <p:sldId id="278" r:id="rId5"/>
    <p:sldId id="354" r:id="rId6"/>
    <p:sldId id="340" r:id="rId7"/>
    <p:sldId id="341" r:id="rId8"/>
    <p:sldId id="342" r:id="rId9"/>
    <p:sldId id="343" r:id="rId10"/>
    <p:sldId id="344" r:id="rId11"/>
    <p:sldId id="353" r:id="rId12"/>
    <p:sldId id="352" r:id="rId13"/>
    <p:sldId id="346" r:id="rId14"/>
    <p:sldId id="351" r:id="rId15"/>
    <p:sldId id="347" r:id="rId16"/>
    <p:sldId id="348" r:id="rId17"/>
    <p:sldId id="349" r:id="rId18"/>
    <p:sldId id="350" r:id="rId19"/>
    <p:sldId id="310" r:id="rId20"/>
  </p:sldIdLst>
  <p:sldSz cx="9906000" cy="6858000" type="A4"/>
  <p:notesSz cx="7102475" cy="89725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5" autoAdjust="0"/>
    <p:restoredTop sz="90377" autoAdjust="0"/>
  </p:normalViewPr>
  <p:slideViewPr>
    <p:cSldViewPr snapToGrid="0">
      <p:cViewPr varScale="1">
        <p:scale>
          <a:sx n="73" d="100"/>
          <a:sy n="73" d="100"/>
        </p:scale>
        <p:origin x="1104"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tableStyles" Target="tableStyles.xml" Id="rId26" /><Relationship Type="http://schemas.openxmlformats.org/officeDocument/2006/relationships/slideMaster" Target="slideMasters/slideMaster2.xml" Id="rId3" /><Relationship Type="http://schemas.openxmlformats.org/officeDocument/2006/relationships/notesMaster" Target="notesMasters/notesMaster1.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theme" Target="theme/theme1.xml" Id="rId25" /><Relationship Type="http://schemas.openxmlformats.org/officeDocument/2006/relationships/slideMaster" Target="slideMasters/slideMaster1.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viewProps" Target="viewProps.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presProps" Target="presProps.xml" Id="rId23"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handoutMaster" Target="handoutMasters/handoutMaster1.xml" Id="rId22" /><Relationship Type="http://schemas.openxmlformats.org/officeDocument/2006/relationships/customXml" Target="/customXML/item2.xml" Id="R5d20d5bb" /><Relationship Type="http://schemas.openxmlformats.org/officeDocument/2006/relationships/customXml" Target="/customXML/item3.xml" Id="Rdc2590ab"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FBD35F-01B1-4CEA-9F19-58052AD51E92}" type="doc">
      <dgm:prSet loTypeId="urn:microsoft.com/office/officeart/2011/layout/HexagonRadial" loCatId="cycle" qsTypeId="urn:microsoft.com/office/officeart/2005/8/quickstyle/simple1" qsCatId="simple" csTypeId="urn:microsoft.com/office/officeart/2005/8/colors/accent1_2" csCatId="accent1" phldr="1"/>
      <dgm:spPr>
        <a:scene3d>
          <a:camera prst="orthographicFront">
            <a:rot lat="0" lon="0" rev="0"/>
          </a:camera>
          <a:lightRig rig="balanced" dir="t">
            <a:rot lat="0" lon="0" rev="8700000"/>
          </a:lightRig>
        </a:scene3d>
      </dgm:spPr>
      <dgm:t>
        <a:bodyPr/>
        <a:lstStyle/>
        <a:p>
          <a:endParaRPr lang="en-US"/>
        </a:p>
      </dgm:t>
    </dgm:pt>
    <dgm:pt modelId="{0DD39081-DB65-49A6-9DCF-5E0F136193AC}">
      <dgm:prSet phldrT="[Text]" custT="1"/>
      <dgm:spPr>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sz="2400" b="1" dirty="0" smtClean="0"/>
            <a:t>Effects of </a:t>
          </a:r>
          <a:r>
            <a:rPr lang="en-US" sz="2400" b="1" smtClean="0"/>
            <a:t>Bonus Issue</a:t>
          </a:r>
          <a:endParaRPr lang="en-US" sz="2400" b="1"/>
        </a:p>
      </dgm:t>
    </dgm:pt>
    <dgm:pt modelId="{EB47025B-37B3-4DAB-8852-DBF760A6CD2A}" type="parTrans" cxnId="{B0863594-9738-4A10-A196-81AB2AF654B8}">
      <dgm:prSet/>
      <dgm:spPr/>
      <dgm:t>
        <a:bodyPr/>
        <a:lstStyle/>
        <a:p>
          <a:endParaRPr lang="en-US" sz="2800" b="1"/>
        </a:p>
      </dgm:t>
    </dgm:pt>
    <dgm:pt modelId="{D8A6060A-BC05-42D4-84CB-D5CC9656E71F}" type="sibTrans" cxnId="{B0863594-9738-4A10-A196-81AB2AF654B8}">
      <dgm:prSet/>
      <dgm:spPr/>
      <dgm:t>
        <a:bodyPr/>
        <a:lstStyle/>
        <a:p>
          <a:endParaRPr lang="en-US" sz="2800" b="1"/>
        </a:p>
      </dgm:t>
    </dgm:pt>
    <dgm:pt modelId="{5A4028AC-889C-4BBE-A427-860882AE619D}">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Increases number of outstanding equity shares</a:t>
          </a:r>
          <a:endParaRPr lang="en-US" sz="1200" b="1" dirty="0">
            <a:solidFill>
              <a:schemeClr val="tx1"/>
            </a:solidFill>
          </a:endParaRPr>
        </a:p>
      </dgm:t>
    </dgm:pt>
    <dgm:pt modelId="{D4FE518C-5018-40AC-8C91-785D82F3CE7E}" type="parTrans" cxnId="{5084E2D8-F448-4B50-B851-B793B612D613}">
      <dgm:prSet/>
      <dgm:spPr/>
      <dgm:t>
        <a:bodyPr/>
        <a:lstStyle/>
        <a:p>
          <a:endParaRPr lang="en-US" sz="2800" b="1"/>
        </a:p>
      </dgm:t>
    </dgm:pt>
    <dgm:pt modelId="{441B941C-CBC6-4D65-82D1-8BF443B22B2B}" type="sibTrans" cxnId="{5084E2D8-F448-4B50-B851-B793B612D613}">
      <dgm:prSet/>
      <dgm:spPr/>
      <dgm:t>
        <a:bodyPr/>
        <a:lstStyle/>
        <a:p>
          <a:endParaRPr lang="en-US" sz="2800" b="1"/>
        </a:p>
      </dgm:t>
    </dgm:pt>
    <dgm:pt modelId="{3412F7C0-1206-4007-96FE-B2B0DA6AD57E}">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Reduces share price in proportion to number of bonus shares issued.</a:t>
          </a:r>
          <a:endParaRPr lang="en-US" sz="1200" b="1" dirty="0">
            <a:solidFill>
              <a:schemeClr val="tx1"/>
            </a:solidFill>
          </a:endParaRPr>
        </a:p>
      </dgm:t>
    </dgm:pt>
    <dgm:pt modelId="{30608464-C38C-4892-AC0F-82D7E26AEA43}" type="parTrans" cxnId="{036B4374-3379-4EF9-9875-D7CD3813CC4B}">
      <dgm:prSet/>
      <dgm:spPr/>
      <dgm:t>
        <a:bodyPr/>
        <a:lstStyle/>
        <a:p>
          <a:endParaRPr lang="en-US" sz="2800" b="1"/>
        </a:p>
      </dgm:t>
    </dgm:pt>
    <dgm:pt modelId="{0BABA7DF-C810-406E-AD50-A22D18E9FB03}" type="sibTrans" cxnId="{036B4374-3379-4EF9-9875-D7CD3813CC4B}">
      <dgm:prSet/>
      <dgm:spPr/>
      <dgm:t>
        <a:bodyPr/>
        <a:lstStyle/>
        <a:p>
          <a:endParaRPr lang="en-US" sz="2800" b="1"/>
        </a:p>
      </dgm:t>
    </dgm:pt>
    <dgm:pt modelId="{918E4151-E0AD-49FE-B7A7-301F2ED8AE9A}">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Reduces free reserves and surplus of the Company. </a:t>
          </a:r>
          <a:endParaRPr lang="en-US" sz="1200" b="1" dirty="0">
            <a:solidFill>
              <a:schemeClr val="tx1"/>
            </a:solidFill>
          </a:endParaRPr>
        </a:p>
      </dgm:t>
    </dgm:pt>
    <dgm:pt modelId="{12045976-14ED-48B6-9302-A58F4384A7C3}" type="parTrans" cxnId="{9D945D10-DC5E-426A-8048-2FA1A083A289}">
      <dgm:prSet/>
      <dgm:spPr/>
      <dgm:t>
        <a:bodyPr/>
        <a:lstStyle/>
        <a:p>
          <a:endParaRPr lang="en-US" sz="2800" b="1"/>
        </a:p>
      </dgm:t>
    </dgm:pt>
    <dgm:pt modelId="{A1271CA2-0FB1-4EF4-BF11-9CA68A810D63}" type="sibTrans" cxnId="{9D945D10-DC5E-426A-8048-2FA1A083A289}">
      <dgm:prSet/>
      <dgm:spPr/>
      <dgm:t>
        <a:bodyPr/>
        <a:lstStyle/>
        <a:p>
          <a:endParaRPr lang="en-US" sz="2800" b="1"/>
        </a:p>
      </dgm:t>
    </dgm:pt>
    <dgm:pt modelId="{D7C09B07-EC39-47C1-A0E4-19BC51C8A216}">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Creates  implicit value per equity share</a:t>
          </a:r>
          <a:endParaRPr lang="en-US" sz="1200" b="1" dirty="0">
            <a:solidFill>
              <a:schemeClr val="tx1"/>
            </a:solidFill>
          </a:endParaRPr>
        </a:p>
      </dgm:t>
    </dgm:pt>
    <dgm:pt modelId="{E881D7B0-3F5B-4BA8-AB44-63E9C56B446F}" type="parTrans" cxnId="{3AE9FEAD-D1B8-4DCC-9BC1-2AF69BC184BA}">
      <dgm:prSet/>
      <dgm:spPr/>
      <dgm:t>
        <a:bodyPr/>
        <a:lstStyle/>
        <a:p>
          <a:endParaRPr lang="en-US" sz="2800" b="1"/>
        </a:p>
      </dgm:t>
    </dgm:pt>
    <dgm:pt modelId="{86A88107-3577-4423-B113-0A7BEB5A4FE7}" type="sibTrans" cxnId="{3AE9FEAD-D1B8-4DCC-9BC1-2AF69BC184BA}">
      <dgm:prSet/>
      <dgm:spPr/>
      <dgm:t>
        <a:bodyPr/>
        <a:lstStyle/>
        <a:p>
          <a:endParaRPr lang="en-US" sz="2800" b="1"/>
        </a:p>
      </dgm:t>
    </dgm:pt>
    <dgm:pt modelId="{74A1DD09-51D1-43DB-BA7E-55B343CF0D89}">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Increases liquidity in equity shares on the stock exchanges</a:t>
          </a:r>
          <a:endParaRPr lang="en-US" sz="1200" b="1" dirty="0">
            <a:solidFill>
              <a:schemeClr val="tx1"/>
            </a:solidFill>
          </a:endParaRPr>
        </a:p>
      </dgm:t>
    </dgm:pt>
    <dgm:pt modelId="{5CD2AF08-4A1A-408A-BDFC-56250233F757}" type="parTrans" cxnId="{373012ED-7EFC-485F-BB19-664BA9852A8E}">
      <dgm:prSet/>
      <dgm:spPr/>
      <dgm:t>
        <a:bodyPr/>
        <a:lstStyle/>
        <a:p>
          <a:endParaRPr lang="en-US" sz="2800" b="1"/>
        </a:p>
      </dgm:t>
    </dgm:pt>
    <dgm:pt modelId="{ADA431A4-19E7-42F7-9871-99ACDE903668}" type="sibTrans" cxnId="{373012ED-7EFC-485F-BB19-664BA9852A8E}">
      <dgm:prSet/>
      <dgm:spPr/>
      <dgm:t>
        <a:bodyPr/>
        <a:lstStyle/>
        <a:p>
          <a:endParaRPr lang="en-US" sz="2800" b="1"/>
        </a:p>
      </dgm:t>
    </dgm:pt>
    <dgm:pt modelId="{BCE23F8E-EEC9-4753-8E26-674063F224C8}">
      <dgm:prSet phldrT="[Text]" custT="1"/>
      <dgm:spPr>
        <a:solidFill>
          <a:schemeClr val="accent3">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IN" sz="1200" b="1" dirty="0" smtClean="0">
              <a:solidFill>
                <a:schemeClr val="tx1"/>
              </a:solidFill>
            </a:rPr>
            <a:t>Reduces per share ratios (for </a:t>
          </a:r>
          <a:r>
            <a:rPr lang="en-IN" sz="1200" b="1" dirty="0" err="1" smtClean="0">
              <a:solidFill>
                <a:schemeClr val="tx1"/>
              </a:solidFill>
            </a:rPr>
            <a:t>e.g</a:t>
          </a:r>
          <a:r>
            <a:rPr lang="en-IN" sz="1200" b="1" dirty="0" smtClean="0">
              <a:solidFill>
                <a:schemeClr val="tx1"/>
              </a:solidFill>
            </a:rPr>
            <a:t>: EPS, Book Value per share, etc.)</a:t>
          </a:r>
          <a:endParaRPr lang="en-US" sz="1200" b="1" dirty="0">
            <a:solidFill>
              <a:schemeClr val="tx1"/>
            </a:solidFill>
          </a:endParaRPr>
        </a:p>
      </dgm:t>
    </dgm:pt>
    <dgm:pt modelId="{60A11514-B135-4DB3-842C-C3F1AE78CADF}" type="parTrans" cxnId="{C06BE468-E5A4-4B18-8939-78E815BA7E1A}">
      <dgm:prSet/>
      <dgm:spPr/>
      <dgm:t>
        <a:bodyPr/>
        <a:lstStyle/>
        <a:p>
          <a:endParaRPr lang="en-US" sz="2800" b="1"/>
        </a:p>
      </dgm:t>
    </dgm:pt>
    <dgm:pt modelId="{FEE276DB-BE34-457E-8060-7524FCE5F2CB}" type="sibTrans" cxnId="{C06BE468-E5A4-4B18-8939-78E815BA7E1A}">
      <dgm:prSet/>
      <dgm:spPr/>
      <dgm:t>
        <a:bodyPr/>
        <a:lstStyle/>
        <a:p>
          <a:endParaRPr lang="en-US" sz="2800" b="1"/>
        </a:p>
      </dgm:t>
    </dgm:pt>
    <dgm:pt modelId="{B137E04E-3292-46CB-9DEA-25ACBDCD34C2}" type="pres">
      <dgm:prSet presAssocID="{B5FBD35F-01B1-4CEA-9F19-58052AD51E92}" presName="Name0" presStyleCnt="0">
        <dgm:presLayoutVars>
          <dgm:chMax val="1"/>
          <dgm:chPref val="1"/>
          <dgm:dir/>
          <dgm:animOne val="branch"/>
          <dgm:animLvl val="lvl"/>
        </dgm:presLayoutVars>
      </dgm:prSet>
      <dgm:spPr/>
      <dgm:t>
        <a:bodyPr/>
        <a:lstStyle/>
        <a:p>
          <a:endParaRPr lang="en-IN"/>
        </a:p>
      </dgm:t>
    </dgm:pt>
    <dgm:pt modelId="{21B83956-A217-4110-AC6D-33DC5E3039C5}" type="pres">
      <dgm:prSet presAssocID="{0DD39081-DB65-49A6-9DCF-5E0F136193AC}" presName="Parent" presStyleLbl="node0" presStyleIdx="0" presStyleCnt="1">
        <dgm:presLayoutVars>
          <dgm:chMax val="6"/>
          <dgm:chPref val="6"/>
        </dgm:presLayoutVars>
      </dgm:prSet>
      <dgm:spPr/>
      <dgm:t>
        <a:bodyPr/>
        <a:lstStyle/>
        <a:p>
          <a:endParaRPr lang="en-IN"/>
        </a:p>
      </dgm:t>
    </dgm:pt>
    <dgm:pt modelId="{21BC2144-594C-4F3C-B078-8D1716C3CC44}" type="pres">
      <dgm:prSet presAssocID="{5A4028AC-889C-4BBE-A427-860882AE619D}" presName="Accent1"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4B0BF13A-16C5-49BD-A6C4-60E1BB8E3B00}" type="pres">
      <dgm:prSet presAssocID="{5A4028AC-889C-4BBE-A427-860882AE619D}" presName="Accent" presStyleLbl="bgShp" presStyleIdx="0"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375B36AD-C5D6-4731-B90F-1EAE92BB77E8}" type="pres">
      <dgm:prSet presAssocID="{5A4028AC-889C-4BBE-A427-860882AE619D}" presName="Child1" presStyleLbl="node1" presStyleIdx="0" presStyleCnt="6">
        <dgm:presLayoutVars>
          <dgm:chMax val="0"/>
          <dgm:chPref val="0"/>
          <dgm:bulletEnabled val="1"/>
        </dgm:presLayoutVars>
      </dgm:prSet>
      <dgm:spPr/>
      <dgm:t>
        <a:bodyPr/>
        <a:lstStyle/>
        <a:p>
          <a:endParaRPr lang="en-US"/>
        </a:p>
      </dgm:t>
    </dgm:pt>
    <dgm:pt modelId="{21F3C876-5454-4CCC-B978-5A9281A62425}" type="pres">
      <dgm:prSet presAssocID="{3412F7C0-1206-4007-96FE-B2B0DA6AD57E}" presName="Accent2"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A89973F-254C-4B5A-9C48-7511499C8185}" type="pres">
      <dgm:prSet presAssocID="{3412F7C0-1206-4007-96FE-B2B0DA6AD57E}" presName="Accent" presStyleLbl="bgShp" presStyleIdx="1"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CC62CC6A-56BC-4A81-80BA-B12B30F1A791}" type="pres">
      <dgm:prSet presAssocID="{3412F7C0-1206-4007-96FE-B2B0DA6AD57E}" presName="Child2" presStyleLbl="node1" presStyleIdx="1" presStyleCnt="6">
        <dgm:presLayoutVars>
          <dgm:chMax val="0"/>
          <dgm:chPref val="0"/>
          <dgm:bulletEnabled val="1"/>
        </dgm:presLayoutVars>
      </dgm:prSet>
      <dgm:spPr/>
      <dgm:t>
        <a:bodyPr/>
        <a:lstStyle/>
        <a:p>
          <a:endParaRPr lang="en-US"/>
        </a:p>
      </dgm:t>
    </dgm:pt>
    <dgm:pt modelId="{51899F68-DE34-44C2-8EBF-FAF41DC46B20}" type="pres">
      <dgm:prSet presAssocID="{918E4151-E0AD-49FE-B7A7-301F2ED8AE9A}" presName="Accent3"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9DBB1DE-A203-4D56-8B66-A7865BCF544A}" type="pres">
      <dgm:prSet presAssocID="{918E4151-E0AD-49FE-B7A7-301F2ED8AE9A}" presName="Accent" presStyleLbl="bgShp" presStyleIdx="2"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EB81722-D6B8-41CB-B3CF-4E57E4446E3E}" type="pres">
      <dgm:prSet presAssocID="{918E4151-E0AD-49FE-B7A7-301F2ED8AE9A}" presName="Child3" presStyleLbl="node1" presStyleIdx="2" presStyleCnt="6">
        <dgm:presLayoutVars>
          <dgm:chMax val="0"/>
          <dgm:chPref val="0"/>
          <dgm:bulletEnabled val="1"/>
        </dgm:presLayoutVars>
      </dgm:prSet>
      <dgm:spPr/>
      <dgm:t>
        <a:bodyPr/>
        <a:lstStyle/>
        <a:p>
          <a:endParaRPr lang="en-US"/>
        </a:p>
      </dgm:t>
    </dgm:pt>
    <dgm:pt modelId="{D5F5B2DF-0C66-49B4-A500-200856983340}" type="pres">
      <dgm:prSet presAssocID="{D7C09B07-EC39-47C1-A0E4-19BC51C8A216}" presName="Accent4"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A05037C-E380-43FF-BB10-504461257DF4}" type="pres">
      <dgm:prSet presAssocID="{D7C09B07-EC39-47C1-A0E4-19BC51C8A216}" presName="Accent" presStyleLbl="bgShp" presStyleIdx="3"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30F6E3E-2444-41F7-8335-6057DAAEC25F}" type="pres">
      <dgm:prSet presAssocID="{D7C09B07-EC39-47C1-A0E4-19BC51C8A216}" presName="Child4" presStyleLbl="node1" presStyleIdx="3" presStyleCnt="6">
        <dgm:presLayoutVars>
          <dgm:chMax val="0"/>
          <dgm:chPref val="0"/>
          <dgm:bulletEnabled val="1"/>
        </dgm:presLayoutVars>
      </dgm:prSet>
      <dgm:spPr/>
      <dgm:t>
        <a:bodyPr/>
        <a:lstStyle/>
        <a:p>
          <a:endParaRPr lang="en-US"/>
        </a:p>
      </dgm:t>
    </dgm:pt>
    <dgm:pt modelId="{E6D70C68-8D8D-4830-974F-DF3D54B3788B}" type="pres">
      <dgm:prSet presAssocID="{74A1DD09-51D1-43DB-BA7E-55B343CF0D89}" presName="Accent5"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8A25D0B-3077-437E-B681-363FEB12A4FE}" type="pres">
      <dgm:prSet presAssocID="{74A1DD09-51D1-43DB-BA7E-55B343CF0D89}" presName="Accent" presStyleLbl="bgShp" presStyleIdx="4"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9E92A520-F98D-498B-92E8-8172CE17CE8F}" type="pres">
      <dgm:prSet presAssocID="{74A1DD09-51D1-43DB-BA7E-55B343CF0D89}" presName="Child5" presStyleLbl="node1" presStyleIdx="4" presStyleCnt="6">
        <dgm:presLayoutVars>
          <dgm:chMax val="0"/>
          <dgm:chPref val="0"/>
          <dgm:bulletEnabled val="1"/>
        </dgm:presLayoutVars>
      </dgm:prSet>
      <dgm:spPr/>
      <dgm:t>
        <a:bodyPr/>
        <a:lstStyle/>
        <a:p>
          <a:endParaRPr lang="en-US"/>
        </a:p>
      </dgm:t>
    </dgm:pt>
    <dgm:pt modelId="{3DD31E1D-1901-41C7-838E-187CD919FA63}" type="pres">
      <dgm:prSet presAssocID="{BCE23F8E-EEC9-4753-8E26-674063F224C8}" presName="Accent6" presStyleCnt="0"/>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F663929C-A404-4C57-8AB4-2846412712D3}" type="pres">
      <dgm:prSet presAssocID="{BCE23F8E-EEC9-4753-8E26-674063F224C8}" presName="Accent" presStyleLbl="bgShp" presStyleIdx="5" presStyleCnt="6"/>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515D8F63-AA5A-4B34-A511-767644826835}" type="pres">
      <dgm:prSet presAssocID="{BCE23F8E-EEC9-4753-8E26-674063F224C8}" presName="Child6" presStyleLbl="node1" presStyleIdx="5" presStyleCnt="6">
        <dgm:presLayoutVars>
          <dgm:chMax val="0"/>
          <dgm:chPref val="0"/>
          <dgm:bulletEnabled val="1"/>
        </dgm:presLayoutVars>
      </dgm:prSet>
      <dgm:spPr/>
      <dgm:t>
        <a:bodyPr/>
        <a:lstStyle/>
        <a:p>
          <a:endParaRPr lang="en-US"/>
        </a:p>
      </dgm:t>
    </dgm:pt>
  </dgm:ptLst>
  <dgm:cxnLst>
    <dgm:cxn modelId="{C06BE468-E5A4-4B18-8939-78E815BA7E1A}" srcId="{0DD39081-DB65-49A6-9DCF-5E0F136193AC}" destId="{BCE23F8E-EEC9-4753-8E26-674063F224C8}" srcOrd="5" destOrd="0" parTransId="{60A11514-B135-4DB3-842C-C3F1AE78CADF}" sibTransId="{FEE276DB-BE34-457E-8060-7524FCE5F2CB}"/>
    <dgm:cxn modelId="{D491C88F-3336-4EB8-859C-BBAE2D4F9040}" type="presOf" srcId="{D7C09B07-EC39-47C1-A0E4-19BC51C8A216}" destId="{E30F6E3E-2444-41F7-8335-6057DAAEC25F}" srcOrd="0" destOrd="0" presId="urn:microsoft.com/office/officeart/2011/layout/HexagonRadial"/>
    <dgm:cxn modelId="{3AE9FEAD-D1B8-4DCC-9BC1-2AF69BC184BA}" srcId="{0DD39081-DB65-49A6-9DCF-5E0F136193AC}" destId="{D7C09B07-EC39-47C1-A0E4-19BC51C8A216}" srcOrd="3" destOrd="0" parTransId="{E881D7B0-3F5B-4BA8-AB44-63E9C56B446F}" sibTransId="{86A88107-3577-4423-B113-0A7BEB5A4FE7}"/>
    <dgm:cxn modelId="{7C57076A-5E44-47FD-8F81-BC01CAE79618}" type="presOf" srcId="{74A1DD09-51D1-43DB-BA7E-55B343CF0D89}" destId="{9E92A520-F98D-498B-92E8-8172CE17CE8F}" srcOrd="0" destOrd="0" presId="urn:microsoft.com/office/officeart/2011/layout/HexagonRadial"/>
    <dgm:cxn modelId="{BF20E945-BFC0-473F-9DBA-E9CF6FD3886F}" type="presOf" srcId="{0DD39081-DB65-49A6-9DCF-5E0F136193AC}" destId="{21B83956-A217-4110-AC6D-33DC5E3039C5}" srcOrd="0" destOrd="0" presId="urn:microsoft.com/office/officeart/2011/layout/HexagonRadial"/>
    <dgm:cxn modelId="{C122E447-CC72-4F33-BD3B-9105C24FFA15}" type="presOf" srcId="{3412F7C0-1206-4007-96FE-B2B0DA6AD57E}" destId="{CC62CC6A-56BC-4A81-80BA-B12B30F1A791}" srcOrd="0" destOrd="0" presId="urn:microsoft.com/office/officeart/2011/layout/HexagonRadial"/>
    <dgm:cxn modelId="{59F80406-BC2C-4189-AFC6-D01D9A945D25}" type="presOf" srcId="{918E4151-E0AD-49FE-B7A7-301F2ED8AE9A}" destId="{7EB81722-D6B8-41CB-B3CF-4E57E4446E3E}" srcOrd="0" destOrd="0" presId="urn:microsoft.com/office/officeart/2011/layout/HexagonRadial"/>
    <dgm:cxn modelId="{B2244640-C93D-4F34-A641-5765DC644F3A}" type="presOf" srcId="{B5FBD35F-01B1-4CEA-9F19-58052AD51E92}" destId="{B137E04E-3292-46CB-9DEA-25ACBDCD34C2}" srcOrd="0" destOrd="0" presId="urn:microsoft.com/office/officeart/2011/layout/HexagonRadial"/>
    <dgm:cxn modelId="{EE50DE73-758D-4566-98BF-832B2A0EFED7}" type="presOf" srcId="{5A4028AC-889C-4BBE-A427-860882AE619D}" destId="{375B36AD-C5D6-4731-B90F-1EAE92BB77E8}" srcOrd="0" destOrd="0" presId="urn:microsoft.com/office/officeart/2011/layout/HexagonRadial"/>
    <dgm:cxn modelId="{4212F56E-4F67-4F7C-84DB-B08A73E5EF09}" type="presOf" srcId="{BCE23F8E-EEC9-4753-8E26-674063F224C8}" destId="{515D8F63-AA5A-4B34-A511-767644826835}" srcOrd="0" destOrd="0" presId="urn:microsoft.com/office/officeart/2011/layout/HexagonRadial"/>
    <dgm:cxn modelId="{9D945D10-DC5E-426A-8048-2FA1A083A289}" srcId="{0DD39081-DB65-49A6-9DCF-5E0F136193AC}" destId="{918E4151-E0AD-49FE-B7A7-301F2ED8AE9A}" srcOrd="2" destOrd="0" parTransId="{12045976-14ED-48B6-9302-A58F4384A7C3}" sibTransId="{A1271CA2-0FB1-4EF4-BF11-9CA68A810D63}"/>
    <dgm:cxn modelId="{B0863594-9738-4A10-A196-81AB2AF654B8}" srcId="{B5FBD35F-01B1-4CEA-9F19-58052AD51E92}" destId="{0DD39081-DB65-49A6-9DCF-5E0F136193AC}" srcOrd="0" destOrd="0" parTransId="{EB47025B-37B3-4DAB-8852-DBF760A6CD2A}" sibTransId="{D8A6060A-BC05-42D4-84CB-D5CC9656E71F}"/>
    <dgm:cxn modelId="{373012ED-7EFC-485F-BB19-664BA9852A8E}" srcId="{0DD39081-DB65-49A6-9DCF-5E0F136193AC}" destId="{74A1DD09-51D1-43DB-BA7E-55B343CF0D89}" srcOrd="4" destOrd="0" parTransId="{5CD2AF08-4A1A-408A-BDFC-56250233F757}" sibTransId="{ADA431A4-19E7-42F7-9871-99ACDE903668}"/>
    <dgm:cxn modelId="{5084E2D8-F448-4B50-B851-B793B612D613}" srcId="{0DD39081-DB65-49A6-9DCF-5E0F136193AC}" destId="{5A4028AC-889C-4BBE-A427-860882AE619D}" srcOrd="0" destOrd="0" parTransId="{D4FE518C-5018-40AC-8C91-785D82F3CE7E}" sibTransId="{441B941C-CBC6-4D65-82D1-8BF443B22B2B}"/>
    <dgm:cxn modelId="{036B4374-3379-4EF9-9875-D7CD3813CC4B}" srcId="{0DD39081-DB65-49A6-9DCF-5E0F136193AC}" destId="{3412F7C0-1206-4007-96FE-B2B0DA6AD57E}" srcOrd="1" destOrd="0" parTransId="{30608464-C38C-4892-AC0F-82D7E26AEA43}" sibTransId="{0BABA7DF-C810-406E-AD50-A22D18E9FB03}"/>
    <dgm:cxn modelId="{386E2486-F67F-4737-BF09-ABC44AC9DD31}" type="presParOf" srcId="{B137E04E-3292-46CB-9DEA-25ACBDCD34C2}" destId="{21B83956-A217-4110-AC6D-33DC5E3039C5}" srcOrd="0" destOrd="0" presId="urn:microsoft.com/office/officeart/2011/layout/HexagonRadial"/>
    <dgm:cxn modelId="{D5211771-BDA2-49AD-ABB7-A37BF6EC5451}" type="presParOf" srcId="{B137E04E-3292-46CB-9DEA-25ACBDCD34C2}" destId="{21BC2144-594C-4F3C-B078-8D1716C3CC44}" srcOrd="1" destOrd="0" presId="urn:microsoft.com/office/officeart/2011/layout/HexagonRadial"/>
    <dgm:cxn modelId="{9040A3E2-182E-4279-88A3-7286E2532099}" type="presParOf" srcId="{21BC2144-594C-4F3C-B078-8D1716C3CC44}" destId="{4B0BF13A-16C5-49BD-A6C4-60E1BB8E3B00}" srcOrd="0" destOrd="0" presId="urn:microsoft.com/office/officeart/2011/layout/HexagonRadial"/>
    <dgm:cxn modelId="{F37AE665-0E72-4DD5-B6A5-7FAB8B3329D9}" type="presParOf" srcId="{B137E04E-3292-46CB-9DEA-25ACBDCD34C2}" destId="{375B36AD-C5D6-4731-B90F-1EAE92BB77E8}" srcOrd="2" destOrd="0" presId="urn:microsoft.com/office/officeart/2011/layout/HexagonRadial"/>
    <dgm:cxn modelId="{85AF5DF4-19C1-45F1-8667-31838E646CF9}" type="presParOf" srcId="{B137E04E-3292-46CB-9DEA-25ACBDCD34C2}" destId="{21F3C876-5454-4CCC-B978-5A9281A62425}" srcOrd="3" destOrd="0" presId="urn:microsoft.com/office/officeart/2011/layout/HexagonRadial"/>
    <dgm:cxn modelId="{8B917500-FF0C-4930-A01D-D30A18CB7976}" type="presParOf" srcId="{21F3C876-5454-4CCC-B978-5A9281A62425}" destId="{6A89973F-254C-4B5A-9C48-7511499C8185}" srcOrd="0" destOrd="0" presId="urn:microsoft.com/office/officeart/2011/layout/HexagonRadial"/>
    <dgm:cxn modelId="{4078E7CD-C0AA-4107-A484-E89BAED1B6C9}" type="presParOf" srcId="{B137E04E-3292-46CB-9DEA-25ACBDCD34C2}" destId="{CC62CC6A-56BC-4A81-80BA-B12B30F1A791}" srcOrd="4" destOrd="0" presId="urn:microsoft.com/office/officeart/2011/layout/HexagonRadial"/>
    <dgm:cxn modelId="{C198E660-8BD0-4ADC-94F7-EB23563E174E}" type="presParOf" srcId="{B137E04E-3292-46CB-9DEA-25ACBDCD34C2}" destId="{51899F68-DE34-44C2-8EBF-FAF41DC46B20}" srcOrd="5" destOrd="0" presId="urn:microsoft.com/office/officeart/2011/layout/HexagonRadial"/>
    <dgm:cxn modelId="{D3FC626E-501C-45A5-A984-39ECE8B1254B}" type="presParOf" srcId="{51899F68-DE34-44C2-8EBF-FAF41DC46B20}" destId="{E9DBB1DE-A203-4D56-8B66-A7865BCF544A}" srcOrd="0" destOrd="0" presId="urn:microsoft.com/office/officeart/2011/layout/HexagonRadial"/>
    <dgm:cxn modelId="{D01E017F-20BF-48FC-A6A6-8B5B9DF646C1}" type="presParOf" srcId="{B137E04E-3292-46CB-9DEA-25ACBDCD34C2}" destId="{7EB81722-D6B8-41CB-B3CF-4E57E4446E3E}" srcOrd="6" destOrd="0" presId="urn:microsoft.com/office/officeart/2011/layout/HexagonRadial"/>
    <dgm:cxn modelId="{9092CD58-DC6A-42A5-B0A2-8BE60A638530}" type="presParOf" srcId="{B137E04E-3292-46CB-9DEA-25ACBDCD34C2}" destId="{D5F5B2DF-0C66-49B4-A500-200856983340}" srcOrd="7" destOrd="0" presId="urn:microsoft.com/office/officeart/2011/layout/HexagonRadial"/>
    <dgm:cxn modelId="{A517A775-E778-4324-98EC-1F2EC0CCD40C}" type="presParOf" srcId="{D5F5B2DF-0C66-49B4-A500-200856983340}" destId="{0A05037C-E380-43FF-BB10-504461257DF4}" srcOrd="0" destOrd="0" presId="urn:microsoft.com/office/officeart/2011/layout/HexagonRadial"/>
    <dgm:cxn modelId="{48750F16-F2FB-44D4-B434-6A97FA7A100E}" type="presParOf" srcId="{B137E04E-3292-46CB-9DEA-25ACBDCD34C2}" destId="{E30F6E3E-2444-41F7-8335-6057DAAEC25F}" srcOrd="8" destOrd="0" presId="urn:microsoft.com/office/officeart/2011/layout/HexagonRadial"/>
    <dgm:cxn modelId="{2B32E69A-8750-48D2-93D2-30DB5E6E1B0A}" type="presParOf" srcId="{B137E04E-3292-46CB-9DEA-25ACBDCD34C2}" destId="{E6D70C68-8D8D-4830-974F-DF3D54B3788B}" srcOrd="9" destOrd="0" presId="urn:microsoft.com/office/officeart/2011/layout/HexagonRadial"/>
    <dgm:cxn modelId="{AE4D6A93-040F-4B3E-83E2-82D8FFDFD481}" type="presParOf" srcId="{E6D70C68-8D8D-4830-974F-DF3D54B3788B}" destId="{D8A25D0B-3077-437E-B681-363FEB12A4FE}" srcOrd="0" destOrd="0" presId="urn:microsoft.com/office/officeart/2011/layout/HexagonRadial"/>
    <dgm:cxn modelId="{1E88C2EC-9D9B-4995-BAC6-1FE5A48B0121}" type="presParOf" srcId="{B137E04E-3292-46CB-9DEA-25ACBDCD34C2}" destId="{9E92A520-F98D-498B-92E8-8172CE17CE8F}" srcOrd="10" destOrd="0" presId="urn:microsoft.com/office/officeart/2011/layout/HexagonRadial"/>
    <dgm:cxn modelId="{54DB16BA-6E65-48D2-B652-1769909BB079}" type="presParOf" srcId="{B137E04E-3292-46CB-9DEA-25ACBDCD34C2}" destId="{3DD31E1D-1901-41C7-838E-187CD919FA63}" srcOrd="11" destOrd="0" presId="urn:microsoft.com/office/officeart/2011/layout/HexagonRadial"/>
    <dgm:cxn modelId="{EAECE16D-10FE-4659-B45F-2B672CF77EEC}" type="presParOf" srcId="{3DD31E1D-1901-41C7-838E-187CD919FA63}" destId="{F663929C-A404-4C57-8AB4-2846412712D3}" srcOrd="0" destOrd="0" presId="urn:microsoft.com/office/officeart/2011/layout/HexagonRadial"/>
    <dgm:cxn modelId="{2EBA2D0B-5DEF-4780-811B-762A51775100}" type="presParOf" srcId="{B137E04E-3292-46CB-9DEA-25ACBDCD34C2}" destId="{515D8F63-AA5A-4B34-A511-767644826835}"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83956-A217-4110-AC6D-33DC5E3039C5}">
      <dsp:nvSpPr>
        <dsp:cNvPr id="0" name=""/>
        <dsp:cNvSpPr/>
      </dsp:nvSpPr>
      <dsp:spPr>
        <a:xfrm>
          <a:off x="3477513" y="1694722"/>
          <a:ext cx="2154066" cy="1863354"/>
        </a:xfrm>
        <a:prstGeom prst="hexagon">
          <a:avLst>
            <a:gd name="adj" fmla="val 28570"/>
            <a:gd name="vf" fmla="val 115470"/>
          </a:avLst>
        </a:prstGeom>
        <a:solidFill>
          <a:schemeClr val="accent1">
            <a:lumMod val="75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Effects of </a:t>
          </a:r>
          <a:r>
            <a:rPr lang="en-US" sz="2400" b="1" kern="1200" smtClean="0"/>
            <a:t>Bonus Issue</a:t>
          </a:r>
          <a:endParaRPr lang="en-US" sz="2400" b="1" kern="1200"/>
        </a:p>
      </dsp:txBody>
      <dsp:txXfrm>
        <a:off x="3834472" y="2003506"/>
        <a:ext cx="1440148" cy="1245786"/>
      </dsp:txXfrm>
    </dsp:sp>
    <dsp:sp modelId="{6A89973F-254C-4B5A-9C48-7511499C8185}">
      <dsp:nvSpPr>
        <dsp:cNvPr id="0" name=""/>
        <dsp:cNvSpPr/>
      </dsp:nvSpPr>
      <dsp:spPr>
        <a:xfrm>
          <a:off x="4826372" y="803233"/>
          <a:ext cx="812722" cy="700268"/>
        </a:xfrm>
        <a:prstGeom prst="hexagon">
          <a:avLst>
            <a:gd name="adj" fmla="val 28900"/>
            <a:gd name="vf" fmla="val 115470"/>
          </a:avLst>
        </a:prstGeom>
        <a:solidFill>
          <a:schemeClr val="accent1">
            <a:tint val="40000"/>
            <a:hueOff val="0"/>
            <a:satOff val="0"/>
            <a:lumOff val="0"/>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375B36AD-C5D6-4731-B90F-1EAE92BB77E8}">
      <dsp:nvSpPr>
        <dsp:cNvPr id="0" name=""/>
        <dsp:cNvSpPr/>
      </dsp:nvSpPr>
      <dsp:spPr>
        <a:xfrm>
          <a:off x="3675933" y="0"/>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Increases number of outstanding equity shares</a:t>
          </a:r>
          <a:endParaRPr lang="en-US" sz="1200" b="1" kern="1200" dirty="0">
            <a:solidFill>
              <a:schemeClr val="tx1"/>
            </a:solidFill>
          </a:endParaRPr>
        </a:p>
      </dsp:txBody>
      <dsp:txXfrm>
        <a:off x="3968471" y="253080"/>
        <a:ext cx="1180166" cy="1020981"/>
      </dsp:txXfrm>
    </dsp:sp>
    <dsp:sp modelId="{E9DBB1DE-A203-4D56-8B66-A7865BCF544A}">
      <dsp:nvSpPr>
        <dsp:cNvPr id="0" name=""/>
        <dsp:cNvSpPr/>
      </dsp:nvSpPr>
      <dsp:spPr>
        <a:xfrm>
          <a:off x="5774883" y="2112362"/>
          <a:ext cx="812722" cy="700268"/>
        </a:xfrm>
        <a:prstGeom prst="hexagon">
          <a:avLst>
            <a:gd name="adj" fmla="val 28900"/>
            <a:gd name="vf" fmla="val 115470"/>
          </a:avLst>
        </a:prstGeom>
        <a:solidFill>
          <a:schemeClr val="accent1">
            <a:tint val="40000"/>
            <a:hueOff val="0"/>
            <a:satOff val="0"/>
            <a:lumOff val="0"/>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CC62CC6A-56BC-4A81-80BA-B12B30F1A791}">
      <dsp:nvSpPr>
        <dsp:cNvPr id="0" name=""/>
        <dsp:cNvSpPr/>
      </dsp:nvSpPr>
      <dsp:spPr>
        <a:xfrm>
          <a:off x="5294865" y="939294"/>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Reduces share price in proportion to number of bonus shares issued.</a:t>
          </a:r>
          <a:endParaRPr lang="en-US" sz="1200" b="1" kern="1200" dirty="0">
            <a:solidFill>
              <a:schemeClr val="tx1"/>
            </a:solidFill>
          </a:endParaRPr>
        </a:p>
      </dsp:txBody>
      <dsp:txXfrm>
        <a:off x="5587403" y="1192374"/>
        <a:ext cx="1180166" cy="1020981"/>
      </dsp:txXfrm>
    </dsp:sp>
    <dsp:sp modelId="{0A05037C-E380-43FF-BB10-504461257DF4}">
      <dsp:nvSpPr>
        <dsp:cNvPr id="0" name=""/>
        <dsp:cNvSpPr/>
      </dsp:nvSpPr>
      <dsp:spPr>
        <a:xfrm>
          <a:off x="5115986" y="3590122"/>
          <a:ext cx="812722" cy="700268"/>
        </a:xfrm>
        <a:prstGeom prst="hexagon">
          <a:avLst>
            <a:gd name="adj" fmla="val 28900"/>
            <a:gd name="vf" fmla="val 115470"/>
          </a:avLst>
        </a:prstGeom>
        <a:solidFill>
          <a:schemeClr val="accent1">
            <a:tint val="40000"/>
            <a:hueOff val="0"/>
            <a:satOff val="0"/>
            <a:lumOff val="0"/>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7EB81722-D6B8-41CB-B3CF-4E57E4446E3E}">
      <dsp:nvSpPr>
        <dsp:cNvPr id="0" name=""/>
        <dsp:cNvSpPr/>
      </dsp:nvSpPr>
      <dsp:spPr>
        <a:xfrm>
          <a:off x="5294865" y="2785838"/>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Reduces free reserves and surplus of the Company. </a:t>
          </a:r>
          <a:endParaRPr lang="en-US" sz="1200" b="1" kern="1200" dirty="0">
            <a:solidFill>
              <a:schemeClr val="tx1"/>
            </a:solidFill>
          </a:endParaRPr>
        </a:p>
      </dsp:txBody>
      <dsp:txXfrm>
        <a:off x="5587403" y="3038918"/>
        <a:ext cx="1180166" cy="1020981"/>
      </dsp:txXfrm>
    </dsp:sp>
    <dsp:sp modelId="{D8A25D0B-3077-437E-B681-363FEB12A4FE}">
      <dsp:nvSpPr>
        <dsp:cNvPr id="0" name=""/>
        <dsp:cNvSpPr/>
      </dsp:nvSpPr>
      <dsp:spPr>
        <a:xfrm>
          <a:off x="3481521" y="3743520"/>
          <a:ext cx="812722" cy="700268"/>
        </a:xfrm>
        <a:prstGeom prst="hexagon">
          <a:avLst>
            <a:gd name="adj" fmla="val 28900"/>
            <a:gd name="vf" fmla="val 115470"/>
          </a:avLst>
        </a:prstGeom>
        <a:solidFill>
          <a:schemeClr val="accent1">
            <a:tint val="40000"/>
            <a:hueOff val="0"/>
            <a:satOff val="0"/>
            <a:lumOff val="0"/>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E30F6E3E-2444-41F7-8335-6057DAAEC25F}">
      <dsp:nvSpPr>
        <dsp:cNvPr id="0" name=""/>
        <dsp:cNvSpPr/>
      </dsp:nvSpPr>
      <dsp:spPr>
        <a:xfrm>
          <a:off x="3675933" y="3726184"/>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Creates  implicit value per equity share</a:t>
          </a:r>
          <a:endParaRPr lang="en-US" sz="1200" b="1" kern="1200" dirty="0">
            <a:solidFill>
              <a:schemeClr val="tx1"/>
            </a:solidFill>
          </a:endParaRPr>
        </a:p>
      </dsp:txBody>
      <dsp:txXfrm>
        <a:off x="3968471" y="3979264"/>
        <a:ext cx="1180166" cy="1020981"/>
      </dsp:txXfrm>
    </dsp:sp>
    <dsp:sp modelId="{F663929C-A404-4C57-8AB4-2846412712D3}">
      <dsp:nvSpPr>
        <dsp:cNvPr id="0" name=""/>
        <dsp:cNvSpPr/>
      </dsp:nvSpPr>
      <dsp:spPr>
        <a:xfrm>
          <a:off x="2517477" y="2434916"/>
          <a:ext cx="812722" cy="700268"/>
        </a:xfrm>
        <a:prstGeom prst="hexagon">
          <a:avLst>
            <a:gd name="adj" fmla="val 28900"/>
            <a:gd name="vf" fmla="val 115470"/>
          </a:avLst>
        </a:prstGeom>
        <a:solidFill>
          <a:schemeClr val="accent1">
            <a:tint val="40000"/>
            <a:hueOff val="0"/>
            <a:satOff val="0"/>
            <a:lumOff val="0"/>
            <a:alphaOff val="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1">
          <a:scrgbClr r="0" g="0" b="0"/>
        </a:fillRef>
        <a:effectRef idx="0">
          <a:scrgbClr r="0" g="0" b="0"/>
        </a:effectRef>
        <a:fontRef idx="minor"/>
      </dsp:style>
    </dsp:sp>
    <dsp:sp modelId="{9E92A520-F98D-498B-92E8-8172CE17CE8F}">
      <dsp:nvSpPr>
        <dsp:cNvPr id="0" name=""/>
        <dsp:cNvSpPr/>
      </dsp:nvSpPr>
      <dsp:spPr>
        <a:xfrm>
          <a:off x="2049485" y="2786889"/>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Increases liquidity in equity shares on the stock exchanges</a:t>
          </a:r>
          <a:endParaRPr lang="en-US" sz="1200" b="1" kern="1200" dirty="0">
            <a:solidFill>
              <a:schemeClr val="tx1"/>
            </a:solidFill>
          </a:endParaRPr>
        </a:p>
      </dsp:txBody>
      <dsp:txXfrm>
        <a:off x="2342023" y="3039969"/>
        <a:ext cx="1180166" cy="1020981"/>
      </dsp:txXfrm>
    </dsp:sp>
    <dsp:sp modelId="{515D8F63-AA5A-4B34-A511-767644826835}">
      <dsp:nvSpPr>
        <dsp:cNvPr id="0" name=""/>
        <dsp:cNvSpPr/>
      </dsp:nvSpPr>
      <dsp:spPr>
        <a:xfrm>
          <a:off x="2049485" y="937193"/>
          <a:ext cx="1765242" cy="1527141"/>
        </a:xfrm>
        <a:prstGeom prst="hexagon">
          <a:avLst>
            <a:gd name="adj" fmla="val 28570"/>
            <a:gd name="vf" fmla="val 115470"/>
          </a:avLst>
        </a:prstGeom>
        <a:solidFill>
          <a:schemeClr val="accent3">
            <a:lumMod val="60000"/>
            <a:lumOff val="40000"/>
          </a:schemeClr>
        </a:solidFill>
        <a:ln w="25400"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IN" sz="1200" b="1" kern="1200" dirty="0" smtClean="0">
              <a:solidFill>
                <a:schemeClr val="tx1"/>
              </a:solidFill>
            </a:rPr>
            <a:t>Reduces per share ratios (for </a:t>
          </a:r>
          <a:r>
            <a:rPr lang="en-IN" sz="1200" b="1" kern="1200" dirty="0" err="1" smtClean="0">
              <a:solidFill>
                <a:schemeClr val="tx1"/>
              </a:solidFill>
            </a:rPr>
            <a:t>e.g</a:t>
          </a:r>
          <a:r>
            <a:rPr lang="en-IN" sz="1200" b="1" kern="1200" dirty="0" smtClean="0">
              <a:solidFill>
                <a:schemeClr val="tx1"/>
              </a:solidFill>
            </a:rPr>
            <a:t>: EPS, Book Value per share, etc.)</a:t>
          </a:r>
          <a:endParaRPr lang="en-US" sz="1200" b="1" kern="1200" dirty="0">
            <a:solidFill>
              <a:schemeClr val="tx1"/>
            </a:solidFill>
          </a:endParaRPr>
        </a:p>
      </dsp:txBody>
      <dsp:txXfrm>
        <a:off x="2342023" y="1190273"/>
        <a:ext cx="1180166" cy="1020981"/>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sz="quarter" idx="1"/>
          </p:nvPr>
        </p:nvSpPr>
        <p:spPr>
          <a:xfrm>
            <a:off x="4022550" y="1"/>
            <a:ext cx="3078435" cy="450293"/>
          </a:xfrm>
          <a:prstGeom prst="rect">
            <a:avLst/>
          </a:prstGeom>
        </p:spPr>
        <p:txBody>
          <a:bodyPr vert="horz" lIns="83796" tIns="41898" rIns="83796" bIns="41898" rtlCol="0"/>
          <a:lstStyle>
            <a:lvl1pPr algn="r">
              <a:defRPr sz="1100"/>
            </a:lvl1pPr>
          </a:lstStyle>
          <a:p>
            <a:fld id="{8DC73E4E-73B0-476C-869D-FA5483EE700D}" type="datetimeFigureOut">
              <a:rPr lang="en-IN" smtClean="0"/>
              <a:t>03/12/2020</a:t>
            </a:fld>
            <a:endParaRPr lang="en-IN"/>
          </a:p>
        </p:txBody>
      </p:sp>
      <p:sp>
        <p:nvSpPr>
          <p:cNvPr id="4" name="Footer Placeholder 3"/>
          <p:cNvSpPr>
            <a:spLocks noGrp="1"/>
          </p:cNvSpPr>
          <p:nvPr>
            <p:ph type="ftr" sz="quarter" idx="2"/>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5" name="Slide Number Placeholder 4"/>
          <p:cNvSpPr>
            <a:spLocks noGrp="1"/>
          </p:cNvSpPr>
          <p:nvPr>
            <p:ph type="sldNum" sz="quarter" idx="3"/>
          </p:nvPr>
        </p:nvSpPr>
        <p:spPr>
          <a:xfrm>
            <a:off x="4022550" y="8522258"/>
            <a:ext cx="3078435" cy="45029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435" cy="450293"/>
          </a:xfrm>
          <a:prstGeom prst="rect">
            <a:avLst/>
          </a:prstGeom>
        </p:spPr>
        <p:txBody>
          <a:bodyPr vert="horz" lIns="83796" tIns="41898" rIns="83796" bIns="41898" rtlCol="0"/>
          <a:lstStyle>
            <a:lvl1pPr algn="l">
              <a:defRPr sz="1100"/>
            </a:lvl1pPr>
          </a:lstStyle>
          <a:p>
            <a:endParaRPr lang="en-IN"/>
          </a:p>
        </p:txBody>
      </p:sp>
      <p:sp>
        <p:nvSpPr>
          <p:cNvPr id="3" name="Date Placeholder 2"/>
          <p:cNvSpPr>
            <a:spLocks noGrp="1"/>
          </p:cNvSpPr>
          <p:nvPr>
            <p:ph type="dt" idx="1"/>
          </p:nvPr>
        </p:nvSpPr>
        <p:spPr>
          <a:xfrm>
            <a:off x="4022550" y="1"/>
            <a:ext cx="3078435" cy="450293"/>
          </a:xfrm>
          <a:prstGeom prst="rect">
            <a:avLst/>
          </a:prstGeom>
        </p:spPr>
        <p:txBody>
          <a:bodyPr vert="horz" lIns="83796" tIns="41898" rIns="83796" bIns="41898" rtlCol="0"/>
          <a:lstStyle>
            <a:lvl1pPr algn="r">
              <a:defRPr sz="1100"/>
            </a:lvl1pPr>
          </a:lstStyle>
          <a:p>
            <a:fld id="{42FE3ADF-BF59-4134-B99A-EDC802708E50}" type="datetimeFigureOut">
              <a:rPr lang="en-IN" smtClean="0"/>
              <a:t>03/12/2020</a:t>
            </a:fld>
            <a:endParaRPr lang="en-IN"/>
          </a:p>
        </p:txBody>
      </p:sp>
      <p:sp>
        <p:nvSpPr>
          <p:cNvPr id="4" name="Slide Image Placeholder 3"/>
          <p:cNvSpPr>
            <a:spLocks noGrp="1" noRot="1" noChangeAspect="1"/>
          </p:cNvSpPr>
          <p:nvPr>
            <p:ph type="sldImg" idx="2"/>
          </p:nvPr>
        </p:nvSpPr>
        <p:spPr>
          <a:xfrm>
            <a:off x="1365250" y="1122363"/>
            <a:ext cx="4371975" cy="3027362"/>
          </a:xfrm>
          <a:prstGeom prst="rect">
            <a:avLst/>
          </a:prstGeom>
          <a:noFill/>
          <a:ln w="12700">
            <a:solidFill>
              <a:prstClr val="black"/>
            </a:solidFill>
          </a:ln>
        </p:spPr>
        <p:txBody>
          <a:bodyPr vert="horz" lIns="83796" tIns="41898" rIns="83796" bIns="41898" rtlCol="0" anchor="ctr"/>
          <a:lstStyle/>
          <a:p>
            <a:endParaRPr lang="en-IN"/>
          </a:p>
        </p:txBody>
      </p:sp>
      <p:sp>
        <p:nvSpPr>
          <p:cNvPr id="5" name="Notes Placeholder 4"/>
          <p:cNvSpPr>
            <a:spLocks noGrp="1"/>
          </p:cNvSpPr>
          <p:nvPr>
            <p:ph type="body" sz="quarter" idx="3"/>
          </p:nvPr>
        </p:nvSpPr>
        <p:spPr>
          <a:xfrm>
            <a:off x="709950" y="4317749"/>
            <a:ext cx="5682577" cy="3533066"/>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1" y="8522258"/>
            <a:ext cx="3078435" cy="450293"/>
          </a:xfrm>
          <a:prstGeom prst="rect">
            <a:avLst/>
          </a:prstGeom>
        </p:spPr>
        <p:txBody>
          <a:bodyPr vert="horz" lIns="83796" tIns="41898" rIns="83796" bIns="41898" rtlCol="0" anchor="b"/>
          <a:lstStyle>
            <a:lvl1pPr algn="l">
              <a:defRPr sz="1100"/>
            </a:lvl1pPr>
          </a:lstStyle>
          <a:p>
            <a:endParaRPr lang="en-IN"/>
          </a:p>
        </p:txBody>
      </p:sp>
      <p:sp>
        <p:nvSpPr>
          <p:cNvPr id="7" name="Slide Number Placeholder 6"/>
          <p:cNvSpPr>
            <a:spLocks noGrp="1"/>
          </p:cNvSpPr>
          <p:nvPr>
            <p:ph type="sldNum" sz="quarter" idx="5"/>
          </p:nvPr>
        </p:nvSpPr>
        <p:spPr>
          <a:xfrm>
            <a:off x="4022550" y="8522258"/>
            <a:ext cx="3078435" cy="45029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3116263" y="425450"/>
            <a:ext cx="3094037" cy="2141538"/>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sebiweb/other/OtherAction.do?doRecognisedFpi=yes&amp;intmId=10"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71484" y="912197"/>
            <a:ext cx="4985887" cy="4955203"/>
          </a:xfrm>
          <a:prstGeom prst="rect">
            <a:avLst/>
          </a:prstGeom>
          <a:noFill/>
        </p:spPr>
        <p:txBody>
          <a:bodyPr wrap="square" rtlCol="0">
            <a:spAutoFit/>
          </a:bodyPr>
          <a:lstStyle/>
          <a:p>
            <a:pPr algn="ctr"/>
            <a:endParaRPr lang="en-US" sz="4400" b="1" dirty="0" smtClean="0"/>
          </a:p>
          <a:p>
            <a:pPr algn="ctr"/>
            <a:r>
              <a:rPr lang="en-US" sz="4400" b="1" dirty="0" smtClean="0"/>
              <a:t> </a:t>
            </a:r>
          </a:p>
          <a:p>
            <a:pPr algn="ctr"/>
            <a:r>
              <a:rPr lang="en-US" sz="4400" b="1" dirty="0" smtClean="0"/>
              <a:t>Corporate Actions</a:t>
            </a:r>
          </a:p>
          <a:p>
            <a:pPr algn="ctr"/>
            <a:r>
              <a:rPr lang="en-US" sz="4000" b="1" dirty="0" smtClean="0"/>
              <a:t>[Bonus, Stock Split and Dividends]</a:t>
            </a:r>
            <a:endParaRPr lang="en-US" sz="5400" b="1" dirty="0" smtClean="0"/>
          </a:p>
          <a:p>
            <a:pPr algn="ct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28881598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IN" sz="2400" spc="-1" dirty="0" smtClean="0">
                <a:solidFill>
                  <a:srgbClr val="000000"/>
                </a:solidFill>
                <a:latin typeface="Arial"/>
              </a:rPr>
              <a:t>Bonus Shares – An Overview</a:t>
            </a:r>
          </a:p>
          <a:p>
            <a:pPr marL="343080" indent="-342360">
              <a:lnSpc>
                <a:spcPct val="100000"/>
              </a:lnSpc>
              <a:spcBef>
                <a:spcPts val="1400"/>
              </a:spcBef>
              <a:buClr>
                <a:srgbClr val="000000"/>
              </a:buClr>
              <a:buFont typeface="Wingdings" charset="2"/>
              <a:buChar char=""/>
            </a:pPr>
            <a:r>
              <a:rPr lang="en-IN" sz="2400" spc="-1" dirty="0" smtClean="0">
                <a:latin typeface="Arial"/>
              </a:rPr>
              <a:t>Dividend – An Overview</a:t>
            </a:r>
            <a:endParaRPr lang="en-IN" sz="2400" b="0" strike="noStrike" spc="-1" dirty="0" smtClean="0">
              <a:latin typeface="Arial"/>
            </a:endParaRPr>
          </a:p>
          <a:p>
            <a:pPr marL="343080" indent="-342360">
              <a:lnSpc>
                <a:spcPct val="100000"/>
              </a:lnSpc>
              <a:spcBef>
                <a:spcPts val="1400"/>
              </a:spcBef>
              <a:buClr>
                <a:srgbClr val="000000"/>
              </a:buClr>
              <a:buFont typeface="Wingdings" charset="2"/>
              <a:buChar char=""/>
            </a:pPr>
            <a:r>
              <a:rPr lang="en-IN" sz="2400" spc="-1" dirty="0" smtClean="0"/>
              <a:t>Stock Split vs Bonus Issue</a:t>
            </a:r>
          </a:p>
          <a:p>
            <a:pPr marL="343080" indent="-342360">
              <a:lnSpc>
                <a:spcPct val="100000"/>
              </a:lnSpc>
              <a:spcBef>
                <a:spcPts val="1400"/>
              </a:spcBef>
              <a:buClr>
                <a:srgbClr val="000000"/>
              </a:buClr>
              <a:buFont typeface="Wingdings" charset="2"/>
              <a:buChar char=""/>
            </a:pPr>
            <a:r>
              <a:rPr lang="en-IN" sz="2400" spc="-1" dirty="0" smtClean="0"/>
              <a:t>Dividend – Important Dates</a:t>
            </a:r>
            <a:endParaRPr lang="en-IN" sz="2400" spc="-1" dirty="0"/>
          </a:p>
          <a:p>
            <a:pPr marL="343080" indent="-342360">
              <a:lnSpc>
                <a:spcPct val="100000"/>
              </a:lnSpc>
              <a:spcBef>
                <a:spcPts val="1400"/>
              </a:spcBef>
              <a:buClr>
                <a:srgbClr val="000000"/>
              </a:buClr>
              <a:buFont typeface="Wingdings" charset="2"/>
              <a:buChar char=""/>
            </a:pPr>
            <a:r>
              <a:rPr lang="en-US" sz="2400" spc="-1" dirty="0" smtClean="0"/>
              <a:t>Impact of Bonus Issue/ Stock Split/ Dividend on Price of Share</a:t>
            </a:r>
          </a:p>
          <a:p>
            <a:pPr marL="343080" indent="-342360">
              <a:lnSpc>
                <a:spcPct val="100000"/>
              </a:lnSpc>
              <a:spcBef>
                <a:spcPts val="1400"/>
              </a:spcBef>
              <a:buClr>
                <a:srgbClr val="000000"/>
              </a:buClr>
              <a:buFont typeface="Wingdings" charset="2"/>
              <a:buChar char=""/>
            </a:pPr>
            <a:r>
              <a:rPr lang="en-IN" sz="2400" spc="-1" dirty="0" smtClean="0">
                <a:solidFill>
                  <a:srgbClr val="000000"/>
                </a:solidFill>
                <a:ea typeface="Arial"/>
              </a:rPr>
              <a:t>Recourse </a:t>
            </a:r>
            <a:r>
              <a:rPr lang="en-IN" sz="2400" spc="-1" dirty="0">
                <a:solidFill>
                  <a:srgbClr val="000000"/>
                </a:solidFill>
                <a:ea typeface="Arial"/>
              </a:rPr>
              <a:t>in case of Non-Receipt of Bonus Shares/ </a:t>
            </a:r>
            <a:r>
              <a:rPr lang="en-IN" sz="2400" spc="-1" dirty="0" smtClean="0">
                <a:solidFill>
                  <a:srgbClr val="000000"/>
                </a:solidFill>
                <a:ea typeface="Arial"/>
              </a:rPr>
              <a:t>Dividend</a:t>
            </a:r>
          </a:p>
          <a:p>
            <a:pPr marL="343080" indent="-342360">
              <a:lnSpc>
                <a:spcPct val="100000"/>
              </a:lnSpc>
              <a:spcBef>
                <a:spcPts val="1400"/>
              </a:spcBef>
              <a:buClr>
                <a:srgbClr val="000000"/>
              </a:buClr>
              <a:buFont typeface="Wingdings" charset="2"/>
              <a:buChar char=""/>
            </a:pPr>
            <a:r>
              <a:rPr lang="en-IN" sz="2400" spc="-1" dirty="0" smtClean="0">
                <a:solidFill>
                  <a:srgbClr val="000000"/>
                </a:solidFill>
                <a:ea typeface="Arial"/>
              </a:rPr>
              <a:t>Sample </a:t>
            </a:r>
            <a:r>
              <a:rPr lang="en-IN" sz="2400" spc="-1" dirty="0">
                <a:solidFill>
                  <a:srgbClr val="000000"/>
                </a:solidFill>
                <a:ea typeface="Arial"/>
              </a:rPr>
              <a:t>of RTA Details on Company </a:t>
            </a:r>
            <a:r>
              <a:rPr lang="en-IN" sz="2400" spc="-1" dirty="0" smtClean="0">
                <a:solidFill>
                  <a:srgbClr val="000000"/>
                </a:solidFill>
                <a:ea typeface="Arial"/>
              </a:rPr>
              <a:t>Website</a:t>
            </a:r>
          </a:p>
          <a:p>
            <a:pPr marL="343080" indent="-342360">
              <a:spcBef>
                <a:spcPts val="1400"/>
              </a:spcBef>
              <a:buClr>
                <a:srgbClr val="000000"/>
              </a:buClr>
              <a:buFont typeface="Wingdings" charset="2"/>
              <a:buChar char=""/>
            </a:pPr>
            <a:r>
              <a:rPr lang="en-IN" sz="2400" spc="-1" dirty="0">
                <a:solidFill>
                  <a:srgbClr val="000000"/>
                </a:solidFill>
                <a:ea typeface="Arial"/>
              </a:rPr>
              <a:t>Sample of Investor Complaints Contact in Listed Company</a:t>
            </a:r>
            <a:endParaRPr lang="en-IN" sz="2400" spc="-1" dirty="0"/>
          </a:p>
          <a:p>
            <a:pPr marL="343080" indent="-342360">
              <a:lnSpc>
                <a:spcPct val="100000"/>
              </a:lnSpc>
              <a:spcBef>
                <a:spcPts val="1400"/>
              </a:spcBef>
              <a:buClr>
                <a:srgbClr val="000000"/>
              </a:buClr>
              <a:buFont typeface="Wingdings" charset="2"/>
              <a:buChar char=""/>
            </a:pPr>
            <a:endParaRPr lang="en-IN" sz="2400" spc="-1"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pic>
        <p:nvPicPr>
          <p:cNvPr id="172" name="Picture 3"/>
          <p:cNvPicPr/>
          <p:nvPr/>
        </p:nvPicPr>
        <p:blipFill>
          <a:blip r:embed="rId2"/>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a:t>
            </a:r>
            <a:endParaRPr lang="en-IN" sz="1000" b="0" strike="noStrike" spc="-1" dirty="0">
              <a:latin typeface="Arial"/>
            </a:endParaRPr>
          </a:p>
        </p:txBody>
      </p:sp>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Bonus Issue - Overview</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285750" indent="-285750" algn="just">
              <a:buFont typeface="Wingdings" panose="05000000000000000000" pitchFamily="2" charset="2"/>
              <a:buChar char="Ø"/>
            </a:pPr>
            <a:r>
              <a:rPr lang="en-US" dirty="0" smtClean="0"/>
              <a:t>Issued in </a:t>
            </a:r>
            <a:r>
              <a:rPr lang="en-US" dirty="0"/>
              <a:t>a certain proportion </a:t>
            </a:r>
            <a:r>
              <a:rPr lang="en-US" b="1" u="sng" dirty="0"/>
              <a:t>only to the existing shareholders.</a:t>
            </a:r>
            <a:endParaRPr lang="en-US" dirty="0"/>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err="1" smtClean="0"/>
              <a:t>Eg</a:t>
            </a:r>
            <a:r>
              <a:rPr lang="en-US" dirty="0" smtClean="0"/>
              <a:t> </a:t>
            </a:r>
            <a:r>
              <a:rPr lang="en-US" dirty="0"/>
              <a:t>: 2:1 bonus </a:t>
            </a:r>
            <a:r>
              <a:rPr lang="en-US" dirty="0" smtClean="0"/>
              <a:t>shares </a:t>
            </a:r>
            <a:r>
              <a:rPr lang="en-US" dirty="0" smtClean="0">
                <a:sym typeface="Wingdings" panose="05000000000000000000" pitchFamily="2" charset="2"/>
              </a:rPr>
              <a:t> I</a:t>
            </a:r>
            <a:r>
              <a:rPr lang="en-US" dirty="0" smtClean="0"/>
              <a:t>f you already own </a:t>
            </a:r>
            <a:r>
              <a:rPr lang="en-US" dirty="0"/>
              <a:t>1 share, </a:t>
            </a:r>
            <a:r>
              <a:rPr lang="en-US" dirty="0" smtClean="0"/>
              <a:t>you get 2 additional </a:t>
            </a:r>
            <a:r>
              <a:rPr lang="en-US" dirty="0"/>
              <a:t>new shares</a:t>
            </a:r>
            <a:r>
              <a:rPr lang="en-US" dirty="0" smtClean="0"/>
              <a:t>.</a:t>
            </a:r>
          </a:p>
          <a:p>
            <a:pPr algn="just"/>
            <a:endParaRPr lang="en-US" dirty="0" smtClean="0"/>
          </a:p>
          <a:p>
            <a:pPr algn="just"/>
            <a:r>
              <a:rPr lang="en-US" dirty="0" smtClean="0"/>
              <a:t>	                          </a:t>
            </a:r>
            <a:r>
              <a:rPr lang="en-US" dirty="0" smtClean="0">
                <a:sym typeface="Wingdings" panose="05000000000000000000" pitchFamily="2" charset="2"/>
              </a:rPr>
              <a:t> </a:t>
            </a:r>
            <a:r>
              <a:rPr lang="en-US" dirty="0" smtClean="0"/>
              <a:t>Total </a:t>
            </a:r>
            <a:r>
              <a:rPr lang="en-US" dirty="0"/>
              <a:t>holding of shares is now 3 shares instead of 1 share.</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r>
              <a:rPr lang="en-US" dirty="0" smtClean="0"/>
              <a:t>No need </a:t>
            </a:r>
            <a:r>
              <a:rPr lang="en-US" dirty="0"/>
              <a:t>to pay any money for these </a:t>
            </a:r>
            <a:r>
              <a:rPr lang="en-US" dirty="0" smtClean="0"/>
              <a:t>shares.</a:t>
            </a:r>
            <a:endParaRPr lang="en-IN" dirty="0"/>
          </a:p>
          <a:p>
            <a:pPr marL="285750" indent="-285750" algn="just">
              <a:buFont typeface="Wingdings" panose="05000000000000000000" pitchFamily="2" charset="2"/>
              <a:buChar char="Ø"/>
            </a:pPr>
            <a:endParaRPr lang="en-IN" b="1" u="sng" dirty="0" smtClean="0"/>
          </a:p>
          <a:p>
            <a:pPr marL="285750" indent="-285750" algn="just">
              <a:buFont typeface="Wingdings" panose="05000000000000000000" pitchFamily="2" charset="2"/>
              <a:buChar char="Ø"/>
            </a:pPr>
            <a:r>
              <a:rPr lang="en-IN" b="1" u="sng" dirty="0" smtClean="0"/>
              <a:t>Who </a:t>
            </a:r>
            <a:r>
              <a:rPr lang="en-IN" b="1" u="sng" dirty="0"/>
              <a:t>pays for the Bonus </a:t>
            </a:r>
            <a:r>
              <a:rPr lang="en-IN" b="1" u="sng" dirty="0" smtClean="0"/>
              <a:t>shares?</a:t>
            </a:r>
          </a:p>
          <a:p>
            <a:pPr marL="285750" indent="-285750" algn="just">
              <a:buFont typeface="Wingdings" panose="05000000000000000000" pitchFamily="2" charset="2"/>
              <a:buChar char="Ø"/>
            </a:pPr>
            <a:endParaRPr lang="en-IN" b="1" u="sng" dirty="0"/>
          </a:p>
          <a:p>
            <a:pPr marL="800100" lvl="1" indent="-342900" algn="just">
              <a:buFont typeface="Arial" panose="020B0604020202020204" pitchFamily="34" charset="0"/>
              <a:buChar char="•"/>
            </a:pPr>
            <a:r>
              <a:rPr lang="en-IN" dirty="0"/>
              <a:t>Cash </a:t>
            </a:r>
            <a:r>
              <a:rPr lang="en-IN" dirty="0" smtClean="0"/>
              <a:t>lying </a:t>
            </a:r>
            <a:r>
              <a:rPr lang="en-IN" dirty="0"/>
              <a:t>in free reserves and surplus of the Company </a:t>
            </a:r>
            <a:r>
              <a:rPr lang="en-IN" dirty="0" smtClean="0">
                <a:sym typeface="Wingdings" panose="05000000000000000000" pitchFamily="2" charset="2"/>
              </a:rPr>
              <a:t> M</a:t>
            </a:r>
            <a:r>
              <a:rPr lang="en-IN" dirty="0" smtClean="0"/>
              <a:t>oved </a:t>
            </a:r>
            <a:r>
              <a:rPr lang="en-IN" dirty="0"/>
              <a:t>to Capital</a:t>
            </a:r>
            <a:r>
              <a:rPr lang="en-IN" dirty="0" smtClean="0"/>
              <a:t>.</a:t>
            </a:r>
          </a:p>
          <a:p>
            <a:pPr marL="800100" lvl="1" indent="-342900" algn="just">
              <a:buFont typeface="Arial" panose="020B0604020202020204" pitchFamily="34" charset="0"/>
              <a:buChar char="•"/>
            </a:pPr>
            <a:endParaRPr lang="en-IN" dirty="0" smtClean="0"/>
          </a:p>
          <a:p>
            <a:pPr marL="800100" lvl="1" indent="-342900" algn="just">
              <a:buFont typeface="Arial" panose="020B0604020202020204" pitchFamily="34" charset="0"/>
              <a:buChar char="•"/>
            </a:pPr>
            <a:r>
              <a:rPr lang="en-IN" dirty="0" smtClean="0"/>
              <a:t>Addition of fresh Capital </a:t>
            </a:r>
            <a:r>
              <a:rPr lang="en-IN" dirty="0" smtClean="0">
                <a:sym typeface="Wingdings" panose="05000000000000000000" pitchFamily="2" charset="2"/>
              </a:rPr>
              <a:t> </a:t>
            </a:r>
            <a:r>
              <a:rPr lang="en-IN" dirty="0" smtClean="0"/>
              <a:t>fresh equity shares are issued to eligible equity shareholders in a specific ratio. </a:t>
            </a:r>
            <a:endParaRPr lang="en-IN" dirty="0"/>
          </a:p>
          <a:p>
            <a:pPr marL="285750" indent="-285750" algn="just">
              <a:buFont typeface="Wingdings" panose="05000000000000000000" pitchFamily="2" charset="2"/>
              <a:buChar char="Ø"/>
            </a:pPr>
            <a:endParaRPr lang="en-IN" dirty="0" smtClean="0"/>
          </a:p>
          <a:p>
            <a:pPr marL="285750" indent="-285750" algn="just">
              <a:buFont typeface="Wingdings" panose="05000000000000000000" pitchFamily="2" charset="2"/>
              <a:buChar char="Ø"/>
            </a:pPr>
            <a:r>
              <a:rPr lang="en-IN" dirty="0" smtClean="0"/>
              <a:t>New </a:t>
            </a:r>
            <a:r>
              <a:rPr lang="en-IN" dirty="0"/>
              <a:t>shares are issued at the existing Face Value of equity shares of the </a:t>
            </a:r>
            <a:r>
              <a:rPr lang="en-IN" dirty="0" smtClean="0"/>
              <a:t>Company.</a:t>
            </a:r>
          </a:p>
          <a:p>
            <a:pPr marL="285750" indent="-285750" algn="just">
              <a:buFont typeface="Wingdings" panose="05000000000000000000" pitchFamily="2" charset="2"/>
              <a:buChar char="Ø"/>
            </a:pPr>
            <a:endParaRPr lang="en-IN" dirty="0"/>
          </a:p>
          <a:p>
            <a:pPr marL="285750" indent="-285750" algn="just">
              <a:buFont typeface="Wingdings" panose="05000000000000000000" pitchFamily="2" charset="2"/>
              <a:buChar char="Ø"/>
            </a:pPr>
            <a:r>
              <a:rPr lang="en-IN" dirty="0" smtClean="0"/>
              <a:t>Face </a:t>
            </a:r>
            <a:r>
              <a:rPr lang="en-IN" dirty="0"/>
              <a:t>value remains the same post bonus </a:t>
            </a:r>
            <a:r>
              <a:rPr lang="en-IN" dirty="0" smtClean="0"/>
              <a:t>issue.</a:t>
            </a:r>
            <a:endParaRPr lang="en-IN"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52571139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Effect of Bonus Issue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a:solidFill>
                  <a:schemeClr val="bg1"/>
                </a:solidFill>
                <a:latin typeface="Arial"/>
              </a:rPr>
              <a:t>5</a:t>
            </a:r>
            <a:endParaRPr lang="en-IN" sz="1000" b="0" strike="noStrike" spc="-1" dirty="0">
              <a:solidFill>
                <a:schemeClr val="bg1"/>
              </a:solidFill>
              <a:latin typeface="Arial"/>
            </a:endParaRPr>
          </a:p>
        </p:txBody>
      </p:sp>
      <p:graphicFrame>
        <p:nvGraphicFramePr>
          <p:cNvPr id="2" name="Diagram 1"/>
          <p:cNvGraphicFramePr/>
          <p:nvPr>
            <p:extLst>
              <p:ext uri="{D42A27DB-BD31-4B8C-83A1-F6EECF244321}">
                <p14:modId xmlns:p14="http://schemas.microsoft.com/office/powerpoint/2010/main" val="1903234838"/>
              </p:ext>
            </p:extLst>
          </p:nvPr>
        </p:nvGraphicFramePr>
        <p:xfrm>
          <a:off x="300447" y="1071154"/>
          <a:ext cx="9109594" cy="5253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69897673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Dividend - Overview</a:t>
            </a:r>
            <a:endParaRPr lang="en-IN" sz="2800" b="0" strike="noStrike" spc="-1" dirty="0">
              <a:latin typeface="Arial"/>
            </a:endParaRPr>
          </a:p>
        </p:txBody>
      </p:sp>
      <p:sp>
        <p:nvSpPr>
          <p:cNvPr id="170" name="CustomShape 2"/>
          <p:cNvSpPr/>
          <p:nvPr/>
        </p:nvSpPr>
        <p:spPr>
          <a:xfrm>
            <a:off x="336884" y="983250"/>
            <a:ext cx="9301036"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285750" indent="-285750" algn="just">
              <a:buFont typeface="Wingdings" panose="05000000000000000000" pitchFamily="2" charset="2"/>
              <a:buChar char="Ø"/>
            </a:pPr>
            <a:r>
              <a:rPr lang="en-IN" b="1" dirty="0"/>
              <a:t>Dividend</a:t>
            </a:r>
            <a:r>
              <a:rPr lang="en-IN" dirty="0"/>
              <a:t> </a:t>
            </a:r>
            <a:r>
              <a:rPr lang="en-IN" dirty="0" smtClean="0"/>
              <a:t>= Distribution </a:t>
            </a:r>
            <a:r>
              <a:rPr lang="en-IN" dirty="0"/>
              <a:t>of certain portion of </a:t>
            </a:r>
            <a:r>
              <a:rPr lang="en-IN" dirty="0" smtClean="0"/>
              <a:t>Company’s profits to its shareholders.</a:t>
            </a:r>
          </a:p>
          <a:p>
            <a:pPr algn="just"/>
            <a:endParaRPr lang="en-IN" dirty="0"/>
          </a:p>
          <a:p>
            <a:pPr marL="742950" lvl="1" indent="-285750" algn="just">
              <a:buFont typeface="Wingdings" panose="05000000000000000000" pitchFamily="2" charset="2"/>
              <a:buChar char="Ø"/>
            </a:pPr>
            <a:endParaRPr lang="en-IN" dirty="0"/>
          </a:p>
          <a:p>
            <a:pPr marL="285750" indent="-285750" algn="just">
              <a:buFont typeface="Wingdings" panose="05000000000000000000" pitchFamily="2" charset="2"/>
              <a:buChar char="Ø"/>
            </a:pPr>
            <a:r>
              <a:rPr lang="en-IN" dirty="0"/>
              <a:t>Dividend pay out </a:t>
            </a:r>
            <a:r>
              <a:rPr lang="en-IN" dirty="0" smtClean="0"/>
              <a:t>ratio = </a:t>
            </a:r>
            <a:r>
              <a:rPr lang="en-IN" u="sng" dirty="0"/>
              <a:t>Dividends Paid </a:t>
            </a:r>
            <a:endParaRPr lang="en-IN" u="sng" dirty="0" smtClean="0"/>
          </a:p>
          <a:p>
            <a:pPr algn="just"/>
            <a:r>
              <a:rPr lang="en-IN" dirty="0"/>
              <a:t>	</a:t>
            </a:r>
            <a:r>
              <a:rPr lang="en-IN" dirty="0" smtClean="0"/>
              <a:t>		  Net </a:t>
            </a:r>
            <a:r>
              <a:rPr lang="en-IN" dirty="0"/>
              <a:t>Earnings</a:t>
            </a:r>
          </a:p>
          <a:p>
            <a:pPr marL="285750" indent="-285750" algn="just">
              <a:buFont typeface="Wingdings" panose="05000000000000000000" pitchFamily="2" charset="2"/>
              <a:buChar char="Ø"/>
            </a:pPr>
            <a:endParaRPr lang="en-IN" dirty="0"/>
          </a:p>
          <a:p>
            <a:pPr marL="285750" indent="-285750" algn="just">
              <a:buFont typeface="Wingdings" panose="05000000000000000000" pitchFamily="2" charset="2"/>
              <a:buChar char="Ø"/>
            </a:pPr>
            <a:r>
              <a:rPr lang="en-IN" dirty="0" smtClean="0"/>
              <a:t>Net-Profits which aren’t distributed as Dividend = </a:t>
            </a:r>
          </a:p>
          <a:p>
            <a:pPr algn="just"/>
            <a:r>
              <a:rPr lang="en-IN" dirty="0" smtClean="0"/>
              <a:t>	</a:t>
            </a:r>
          </a:p>
          <a:p>
            <a:pPr algn="just"/>
            <a:r>
              <a:rPr lang="en-IN" dirty="0" smtClean="0"/>
              <a:t>	Put in the </a:t>
            </a:r>
            <a:r>
              <a:rPr lang="en-US" dirty="0" smtClean="0"/>
              <a:t>Free reserves and surplus of the Company.</a:t>
            </a:r>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endParaRPr lang="en-IN" dirty="0"/>
          </a:p>
          <a:p>
            <a:pPr marL="285750" indent="-285750" algn="just">
              <a:buFont typeface="Wingdings" panose="05000000000000000000" pitchFamily="2" charset="2"/>
              <a:buChar char="Ø"/>
            </a:pPr>
            <a:r>
              <a:rPr lang="en-IN" b="1" dirty="0"/>
              <a:t>Interim dividend </a:t>
            </a:r>
            <a:r>
              <a:rPr lang="en-IN" dirty="0"/>
              <a:t>: </a:t>
            </a:r>
            <a:r>
              <a:rPr lang="en-IN" dirty="0" smtClean="0"/>
              <a:t>Given during </a:t>
            </a:r>
            <a:r>
              <a:rPr lang="en-IN" dirty="0"/>
              <a:t>the year is authorised by the Board of the </a:t>
            </a:r>
            <a:r>
              <a:rPr lang="en-IN" dirty="0" smtClean="0"/>
              <a:t>Company.</a:t>
            </a:r>
            <a:endParaRPr lang="en-IN" dirty="0"/>
          </a:p>
          <a:p>
            <a:pPr marL="285750" indent="-285750" algn="just">
              <a:buFont typeface="Wingdings" panose="05000000000000000000" pitchFamily="2" charset="2"/>
              <a:buChar char="Ø"/>
            </a:pPr>
            <a:endParaRPr lang="en-US" dirty="0" smtClean="0"/>
          </a:p>
          <a:p>
            <a:pPr marL="285750" indent="-285750" algn="just">
              <a:buFont typeface="Wingdings" panose="05000000000000000000" pitchFamily="2" charset="2"/>
              <a:buChar char="Ø"/>
            </a:pPr>
            <a:endParaRPr lang="en-IN" dirty="0"/>
          </a:p>
          <a:p>
            <a:pPr marL="285750" indent="-285750" algn="just">
              <a:buFont typeface="Wingdings" panose="05000000000000000000" pitchFamily="2" charset="2"/>
              <a:buChar char="Ø"/>
            </a:pPr>
            <a:r>
              <a:rPr lang="en-IN" b="1" dirty="0"/>
              <a:t>Final dividend </a:t>
            </a:r>
            <a:r>
              <a:rPr lang="en-IN" dirty="0"/>
              <a:t>: Recommended by Board of the </a:t>
            </a:r>
            <a:r>
              <a:rPr lang="en-IN" dirty="0" smtClean="0"/>
              <a:t>Company. </a:t>
            </a:r>
          </a:p>
          <a:p>
            <a:pPr algn="just"/>
            <a:r>
              <a:rPr lang="en-IN" dirty="0"/>
              <a:t>	</a:t>
            </a:r>
            <a:r>
              <a:rPr lang="en-IN" dirty="0" smtClean="0"/>
              <a:t>	   Approved </a:t>
            </a:r>
            <a:r>
              <a:rPr lang="en-IN" dirty="0"/>
              <a:t>by its shareholders in the Annual General Meeting (AGM</a:t>
            </a:r>
            <a:r>
              <a:rPr lang="en-IN" dirty="0" smtClean="0"/>
              <a:t>).</a:t>
            </a:r>
            <a:endParaRPr lang="en-IN"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70713269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Stock Split vs Bonus Shares</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160367702"/>
              </p:ext>
            </p:extLst>
          </p:nvPr>
        </p:nvGraphicFramePr>
        <p:xfrm>
          <a:off x="495360" y="959055"/>
          <a:ext cx="8914679" cy="5330252"/>
        </p:xfrm>
        <a:graphic>
          <a:graphicData uri="http://schemas.openxmlformats.org/drawingml/2006/table">
            <a:tbl>
              <a:tblPr firstRow="1" bandRow="1">
                <a:tableStyleId>{5C22544A-7EE6-4342-B048-85BDC9FD1C3A}</a:tableStyleId>
              </a:tblPr>
              <a:tblGrid>
                <a:gridCol w="1934331">
                  <a:extLst>
                    <a:ext uri="{9D8B030D-6E8A-4147-A177-3AD203B41FA5}">
                      <a16:colId xmlns:a16="http://schemas.microsoft.com/office/drawing/2014/main" val="3733894081"/>
                    </a:ext>
                  </a:extLst>
                </a:gridCol>
                <a:gridCol w="3331029">
                  <a:extLst>
                    <a:ext uri="{9D8B030D-6E8A-4147-A177-3AD203B41FA5}">
                      <a16:colId xmlns:a16="http://schemas.microsoft.com/office/drawing/2014/main" val="2840707839"/>
                    </a:ext>
                  </a:extLst>
                </a:gridCol>
                <a:gridCol w="3649319">
                  <a:extLst>
                    <a:ext uri="{9D8B030D-6E8A-4147-A177-3AD203B41FA5}">
                      <a16:colId xmlns:a16="http://schemas.microsoft.com/office/drawing/2014/main" val="3582107472"/>
                    </a:ext>
                  </a:extLst>
                </a:gridCol>
              </a:tblGrid>
              <a:tr h="325065">
                <a:tc>
                  <a:txBody>
                    <a:bodyPr/>
                    <a:lstStyle/>
                    <a:p>
                      <a:pPr algn="ctr"/>
                      <a:r>
                        <a:rPr lang="en-US" sz="1600" dirty="0" smtClean="0"/>
                        <a:t>Basis</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Stock Split</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Bonus Issue</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2027517"/>
                  </a:ext>
                </a:extLst>
              </a:tr>
              <a:tr h="709233">
                <a:tc>
                  <a:txBody>
                    <a:bodyPr/>
                    <a:lstStyle/>
                    <a:p>
                      <a:pPr algn="just"/>
                      <a:r>
                        <a:rPr lang="en-US" sz="1400" b="1" dirty="0">
                          <a:latin typeface="Arial" panose="020B0604020202020204" pitchFamily="34" charset="0"/>
                          <a:cs typeface="Arial" panose="020B0604020202020204" pitchFamily="34" charset="0"/>
                        </a:rPr>
                        <a:t>Meaning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Already owned shares split </a:t>
                      </a:r>
                      <a:r>
                        <a:rPr lang="en-US" sz="1400" dirty="0">
                          <a:latin typeface="Arial" panose="020B0604020202020204" pitchFamily="34" charset="0"/>
                          <a:cs typeface="Arial" panose="020B0604020202020204" pitchFamily="34" charset="0"/>
                        </a:rPr>
                        <a:t>into smaller </a:t>
                      </a:r>
                      <a:r>
                        <a:rPr lang="en-US" sz="1400" dirty="0" smtClean="0">
                          <a:latin typeface="Arial" panose="020B0604020202020204" pitchFamily="34" charset="0"/>
                          <a:cs typeface="Arial" panose="020B0604020202020204" pitchFamily="34" charset="0"/>
                        </a:rPr>
                        <a:t>shares.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Free</a:t>
                      </a:r>
                      <a:r>
                        <a:rPr lang="en-US" sz="1400" baseline="0" dirty="0" smtClean="0">
                          <a:latin typeface="Arial" panose="020B0604020202020204" pitchFamily="34" charset="0"/>
                          <a:cs typeface="Arial" panose="020B0604020202020204" pitchFamily="34" charset="0"/>
                        </a:rPr>
                        <a:t> </a:t>
                      </a:r>
                      <a:r>
                        <a:rPr lang="en-US" sz="1400" baseline="0" dirty="0">
                          <a:latin typeface="Arial" panose="020B0604020202020204" pitchFamily="34" charset="0"/>
                          <a:cs typeface="Arial" panose="020B0604020202020204" pitchFamily="34" charset="0"/>
                        </a:rPr>
                        <a:t>additional shares given to existing shareholders based on no. of shares </a:t>
                      </a:r>
                      <a:r>
                        <a:rPr lang="en-US" sz="1400" baseline="0" dirty="0" smtClean="0">
                          <a:latin typeface="Arial" panose="020B0604020202020204" pitchFamily="34" charset="0"/>
                          <a:cs typeface="Arial" panose="020B0604020202020204" pitchFamily="34" charset="0"/>
                        </a:rPr>
                        <a:t>owned.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001188"/>
                  </a:ext>
                </a:extLst>
              </a:tr>
              <a:tr h="709233">
                <a:tc>
                  <a:txBody>
                    <a:bodyPr/>
                    <a:lstStyle/>
                    <a:p>
                      <a:pPr algn="just"/>
                      <a:r>
                        <a:rPr lang="en-US" sz="1400" b="1" dirty="0">
                          <a:latin typeface="Arial" panose="020B0604020202020204" pitchFamily="34" charset="0"/>
                          <a:cs typeface="Arial" panose="020B0604020202020204" pitchFamily="34" charset="0"/>
                        </a:rPr>
                        <a:t>Reason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To improve Liquidity by </a:t>
                      </a:r>
                      <a:r>
                        <a:rPr lang="en-US" sz="1400" dirty="0">
                          <a:latin typeface="Arial" panose="020B0604020202020204" pitchFamily="34" charset="0"/>
                          <a:cs typeface="Arial" panose="020B0604020202020204" pitchFamily="34" charset="0"/>
                        </a:rPr>
                        <a:t>breaking</a:t>
                      </a:r>
                      <a:r>
                        <a:rPr lang="en-US" sz="1400" baseline="0" dirty="0">
                          <a:latin typeface="Arial" panose="020B0604020202020204" pitchFamily="34" charset="0"/>
                          <a:cs typeface="Arial" panose="020B0604020202020204" pitchFamily="34" charset="0"/>
                        </a:rPr>
                        <a:t> it into smaller </a:t>
                      </a:r>
                      <a:r>
                        <a:rPr lang="en-US" sz="1400" baseline="0" dirty="0" smtClean="0">
                          <a:latin typeface="Arial" panose="020B0604020202020204" pitchFamily="34" charset="0"/>
                          <a:cs typeface="Arial" panose="020B0604020202020204" pitchFamily="34" charset="0"/>
                        </a:rPr>
                        <a:t>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To </a:t>
                      </a:r>
                      <a:r>
                        <a:rPr lang="en-US" sz="1400" dirty="0">
                          <a:latin typeface="Arial" panose="020B0604020202020204" pitchFamily="34" charset="0"/>
                          <a:cs typeface="Arial" panose="020B0604020202020204" pitchFamily="34" charset="0"/>
                        </a:rPr>
                        <a:t>distribute gains of accumulated earnings without paying cash to the </a:t>
                      </a:r>
                      <a:r>
                        <a:rPr lang="en-US" sz="1400" dirty="0" smtClean="0">
                          <a:latin typeface="Arial" panose="020B0604020202020204" pitchFamily="34" charset="0"/>
                          <a:cs typeface="Arial" panose="020B0604020202020204" pitchFamily="34" charset="0"/>
                        </a:rPr>
                        <a:t>shareholders.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8434602"/>
                  </a:ext>
                </a:extLst>
              </a:tr>
              <a:tr h="295514">
                <a:tc>
                  <a:txBody>
                    <a:bodyPr/>
                    <a:lstStyle/>
                    <a:p>
                      <a:pPr algn="just"/>
                      <a:r>
                        <a:rPr lang="en-US" sz="1400" b="1" dirty="0">
                          <a:latin typeface="Arial" panose="020B0604020202020204" pitchFamily="34" charset="0"/>
                          <a:cs typeface="Arial" panose="020B0604020202020204" pitchFamily="34" charset="0"/>
                        </a:rPr>
                        <a:t>Face Value (FV)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Reduces </a:t>
                      </a:r>
                      <a:r>
                        <a:rPr lang="en-US" sz="1400" dirty="0">
                          <a:latin typeface="Arial" panose="020B0604020202020204" pitchFamily="34" charset="0"/>
                          <a:cs typeface="Arial" panose="020B0604020202020204" pitchFamily="34" charset="0"/>
                        </a:rPr>
                        <a:t>in proportion of split </a:t>
                      </a:r>
                      <a:r>
                        <a:rPr lang="en-US" sz="1400" dirty="0" smtClean="0">
                          <a:latin typeface="Arial" panose="020B0604020202020204" pitchFamily="34" charset="0"/>
                          <a:cs typeface="Arial" panose="020B0604020202020204" pitchFamily="34" charset="0"/>
                        </a:rPr>
                        <a:t>ratio.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Remains same.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5848053"/>
                  </a:ext>
                </a:extLst>
              </a:tr>
              <a:tr h="709233">
                <a:tc>
                  <a:txBody>
                    <a:bodyPr/>
                    <a:lstStyle/>
                    <a:p>
                      <a:pPr algn="just"/>
                      <a:r>
                        <a:rPr lang="en-US" sz="1400" b="1" dirty="0">
                          <a:latin typeface="Arial" panose="020B0604020202020204" pitchFamily="34" charset="0"/>
                          <a:cs typeface="Arial" panose="020B0604020202020204" pitchFamily="34" charset="0"/>
                        </a:rPr>
                        <a:t>Share Capital &amp; Reserves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No </a:t>
                      </a:r>
                      <a:r>
                        <a:rPr lang="en-US" sz="1400" kern="1200" dirty="0" smtClean="0">
                          <a:solidFill>
                            <a:schemeClr val="dk1"/>
                          </a:solidFill>
                          <a:latin typeface="Arial" panose="020B0604020202020204" pitchFamily="34" charset="0"/>
                          <a:ea typeface="+mn-ea"/>
                          <a:cs typeface="Arial" panose="020B0604020202020204" pitchFamily="34" charset="0"/>
                        </a:rPr>
                        <a:t>impact</a:t>
                      </a:r>
                      <a:r>
                        <a:rPr lang="en-US" sz="1400" dirty="0" smtClean="0">
                          <a:latin typeface="Arial" panose="020B0604020202020204" pitchFamily="34" charset="0"/>
                          <a:cs typeface="Arial" panose="020B0604020202020204" pitchFamily="34" charset="0"/>
                        </a:rPr>
                        <a:t>.</a:t>
                      </a:r>
                    </a:p>
                    <a:p>
                      <a:pPr marL="0" indent="0" algn="just">
                        <a:buFontTx/>
                        <a:buNone/>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Reserves</a:t>
                      </a:r>
                      <a:r>
                        <a:rPr lang="en-US" sz="1400" baseline="0" dirty="0" smtClean="0">
                          <a:latin typeface="Arial" panose="020B0604020202020204" pitchFamily="34" charset="0"/>
                          <a:cs typeface="Arial" panose="020B0604020202020204" pitchFamily="34" charset="0"/>
                        </a:rPr>
                        <a:t> reduced.</a:t>
                      </a:r>
                    </a:p>
                    <a:p>
                      <a:pPr marL="285750" indent="-285750" algn="just">
                        <a:buFontTx/>
                        <a:buChar char="-"/>
                      </a:pPr>
                      <a:r>
                        <a:rPr lang="en-US" sz="1400" baseline="0" dirty="0" smtClean="0">
                          <a:latin typeface="Arial" panose="020B0604020202020204" pitchFamily="34" charset="0"/>
                          <a:cs typeface="Arial" panose="020B0604020202020204" pitchFamily="34" charset="0"/>
                        </a:rPr>
                        <a:t>Money </a:t>
                      </a:r>
                      <a:r>
                        <a:rPr lang="en-US" sz="1400" baseline="0" dirty="0">
                          <a:latin typeface="Arial" panose="020B0604020202020204" pitchFamily="34" charset="0"/>
                          <a:cs typeface="Arial" panose="020B0604020202020204" pitchFamily="34" charset="0"/>
                        </a:rPr>
                        <a:t>moved to Share capital </a:t>
                      </a:r>
                      <a:r>
                        <a:rPr lang="en-US" sz="1400" baseline="0" dirty="0" smtClean="0">
                          <a:latin typeface="Arial" panose="020B0604020202020204" pitchFamily="34" charset="0"/>
                          <a:cs typeface="Arial" panose="020B0604020202020204" pitchFamily="34" charset="0"/>
                        </a:rPr>
                        <a:t>as new </a:t>
                      </a:r>
                      <a:r>
                        <a:rPr lang="en-US" sz="1400" baseline="0" dirty="0">
                          <a:latin typeface="Arial" panose="020B0604020202020204" pitchFamily="34" charset="0"/>
                          <a:cs typeface="Arial" panose="020B0604020202020204" pitchFamily="34" charset="0"/>
                        </a:rPr>
                        <a:t>shares are </a:t>
                      </a:r>
                      <a:r>
                        <a:rPr lang="en-US" sz="1400" baseline="0" dirty="0" smtClean="0">
                          <a:latin typeface="Arial" panose="020B0604020202020204" pitchFamily="34" charset="0"/>
                          <a:cs typeface="Arial" panose="020B0604020202020204" pitchFamily="34" charset="0"/>
                        </a:rPr>
                        <a:t>issued.</a:t>
                      </a: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014975"/>
                  </a:ext>
                </a:extLst>
              </a:tr>
              <a:tr h="502373">
                <a:tc>
                  <a:txBody>
                    <a:bodyPr/>
                    <a:lstStyle/>
                    <a:p>
                      <a:pPr algn="just"/>
                      <a:r>
                        <a:rPr lang="en-US" sz="1400" b="1" dirty="0">
                          <a:latin typeface="Arial" panose="020B0604020202020204" pitchFamily="34" charset="0"/>
                          <a:cs typeface="Arial" panose="020B0604020202020204" pitchFamily="34" charset="0"/>
                        </a:rPr>
                        <a:t>Impact on future</a:t>
                      </a:r>
                      <a:r>
                        <a:rPr lang="en-US" sz="1400" b="1" baseline="0" dirty="0">
                          <a:latin typeface="Arial" panose="020B0604020202020204" pitchFamily="34" charset="0"/>
                          <a:cs typeface="Arial" panose="020B0604020202020204" pitchFamily="34" charset="0"/>
                        </a:rPr>
                        <a:t> Dividend</a:t>
                      </a:r>
                      <a:endParaRPr lang="en-US" sz="14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Reduces </a:t>
                      </a:r>
                      <a:r>
                        <a:rPr lang="en-US" sz="1400" dirty="0">
                          <a:latin typeface="Arial" panose="020B0604020202020204" pitchFamily="34" charset="0"/>
                          <a:cs typeface="Arial" panose="020B0604020202020204" pitchFamily="34" charset="0"/>
                        </a:rPr>
                        <a:t>in proportion to split </a:t>
                      </a:r>
                      <a:r>
                        <a:rPr lang="en-US" sz="1400" dirty="0" smtClean="0">
                          <a:latin typeface="Arial" panose="020B0604020202020204" pitchFamily="34" charset="0"/>
                          <a:cs typeface="Arial" panose="020B0604020202020204" pitchFamily="34" charset="0"/>
                        </a:rPr>
                        <a:t>ratio.</a:t>
                      </a:r>
                    </a:p>
                    <a:p>
                      <a:pPr marL="285750" indent="-285750" algn="just">
                        <a:buFontTx/>
                        <a:buChar char="-"/>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Remains same.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9815231"/>
                  </a:ext>
                </a:extLst>
              </a:tr>
              <a:tr h="392492">
                <a:tc>
                  <a:txBody>
                    <a:bodyPr/>
                    <a:lstStyle/>
                    <a:p>
                      <a:pPr algn="just"/>
                      <a:r>
                        <a:rPr lang="en-US" sz="1400" b="1" dirty="0" smtClean="0">
                          <a:latin typeface="Arial" panose="020B0604020202020204" pitchFamily="34" charset="0"/>
                          <a:cs typeface="Arial" panose="020B0604020202020204" pitchFamily="34" charset="0"/>
                        </a:rPr>
                        <a:t>Beneficiaries</a:t>
                      </a:r>
                      <a:endParaRPr lang="en-US" sz="14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sz="1400" dirty="0" smtClean="0">
                          <a:latin typeface="Arial" panose="020B0604020202020204" pitchFamily="34" charset="0"/>
                          <a:cs typeface="Arial" panose="020B0604020202020204" pitchFamily="34" charset="0"/>
                        </a:rPr>
                        <a:t>Shareholders (as on Record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400" dirty="0" smtClean="0">
                          <a:latin typeface="Arial" panose="020B0604020202020204" pitchFamily="34" charset="0"/>
                          <a:cs typeface="Arial" panose="020B0604020202020204" pitchFamily="34" charset="0"/>
                        </a:rPr>
                        <a:t>Shareholders (as on Record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9370600"/>
                  </a:ext>
                </a:extLst>
              </a:tr>
              <a:tr h="1460210">
                <a:tc>
                  <a:txBody>
                    <a:bodyPr/>
                    <a:lstStyle/>
                    <a:p>
                      <a:pPr algn="just"/>
                      <a:r>
                        <a:rPr lang="en-US" sz="1400" b="1" dirty="0">
                          <a:latin typeface="Arial" panose="020B0604020202020204" pitchFamily="34" charset="0"/>
                          <a:cs typeface="Arial" panose="020B0604020202020204" pitchFamily="34" charset="0"/>
                        </a:rPr>
                        <a:t>Example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Stock Split </a:t>
                      </a:r>
                      <a:r>
                        <a:rPr lang="en-US" sz="1400" dirty="0" smtClean="0">
                          <a:latin typeface="Arial" panose="020B0604020202020204" pitchFamily="34" charset="0"/>
                          <a:cs typeface="Arial" panose="020B0604020202020204" pitchFamily="34" charset="0"/>
                        </a:rPr>
                        <a:t>= 1:10</a:t>
                      </a:r>
                    </a:p>
                    <a:p>
                      <a:pPr marL="0" marR="0" indent="0" algn="just" defTabSz="914400" rtl="0" eaLnBrk="1" fontAlgn="auto" latinLnBrk="0" hangingPunct="1">
                        <a:lnSpc>
                          <a:spcPct val="100000"/>
                        </a:lnSpc>
                        <a:spcBef>
                          <a:spcPts val="0"/>
                        </a:spcBef>
                        <a:spcAft>
                          <a:spcPts val="0"/>
                        </a:spcAft>
                        <a:buClrTx/>
                        <a:buSzTx/>
                        <a:buFontTx/>
                        <a:buNone/>
                        <a:tabLst/>
                        <a:defRPr/>
                      </a:pPr>
                      <a:endParaRPr lang="en-US" sz="1400" dirty="0" smtClean="0">
                        <a:latin typeface="Arial" panose="020B0604020202020204" pitchFamily="34" charset="0"/>
                        <a:cs typeface="Arial" panose="020B0604020202020204" pitchFamily="34"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sym typeface="Wingdings" panose="05000000000000000000" pitchFamily="2" charset="2"/>
                        </a:rPr>
                        <a:t> E</a:t>
                      </a:r>
                      <a:r>
                        <a:rPr lang="en-US" sz="1400" dirty="0" smtClean="0">
                          <a:latin typeface="Arial" panose="020B0604020202020204" pitchFamily="34" charset="0"/>
                          <a:cs typeface="Arial" panose="020B0604020202020204" pitchFamily="34" charset="0"/>
                        </a:rPr>
                        <a:t>very</a:t>
                      </a:r>
                      <a:r>
                        <a:rPr lang="en-US" sz="1400" baseline="0" dirty="0" smtClean="0">
                          <a:latin typeface="Arial" panose="020B0604020202020204" pitchFamily="34" charset="0"/>
                          <a:cs typeface="Arial" panose="020B0604020202020204" pitchFamily="34" charset="0"/>
                        </a:rPr>
                        <a:t> already owned share is </a:t>
                      </a:r>
                      <a:r>
                        <a:rPr lang="en-US" sz="1400" baseline="0" dirty="0">
                          <a:latin typeface="Arial" panose="020B0604020202020204" pitchFamily="34" charset="0"/>
                          <a:cs typeface="Arial" panose="020B0604020202020204" pitchFamily="34" charset="0"/>
                        </a:rPr>
                        <a:t>split into 10 new shares of new FV of 1/10 of original </a:t>
                      </a:r>
                      <a:r>
                        <a:rPr lang="en-US" sz="1400" baseline="0" dirty="0" smtClean="0">
                          <a:latin typeface="Arial" panose="020B0604020202020204" pitchFamily="34" charset="0"/>
                          <a:cs typeface="Arial" panose="020B0604020202020204" pitchFamily="34" charset="0"/>
                        </a:rPr>
                        <a:t>FV.</a:t>
                      </a: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1400" dirty="0">
                          <a:latin typeface="Arial" panose="020B0604020202020204" pitchFamily="34" charset="0"/>
                          <a:cs typeface="Arial" panose="020B0604020202020204" pitchFamily="34" charset="0"/>
                        </a:rPr>
                        <a:t>Bonus issue </a:t>
                      </a:r>
                      <a:r>
                        <a:rPr lang="en-US" sz="1400" dirty="0" smtClean="0">
                          <a:latin typeface="Arial" panose="020B0604020202020204" pitchFamily="34" charset="0"/>
                          <a:cs typeface="Arial" panose="020B0604020202020204" pitchFamily="34" charset="0"/>
                        </a:rPr>
                        <a:t>=</a:t>
                      </a:r>
                      <a:r>
                        <a:rPr lang="en-US" sz="1400" baseline="0" dirty="0" smtClean="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2:1</a:t>
                      </a:r>
                    </a:p>
                    <a:p>
                      <a:pPr algn="just"/>
                      <a:endParaRPr lang="en-US" sz="140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à"/>
                      </a:pPr>
                      <a:r>
                        <a:rPr lang="en-US" sz="1400" dirty="0" smtClean="0">
                          <a:latin typeface="Arial" panose="020B0604020202020204" pitchFamily="34" charset="0"/>
                          <a:cs typeface="Arial" panose="020B0604020202020204" pitchFamily="34" charset="0"/>
                        </a:rPr>
                        <a:t>Shareholder</a:t>
                      </a:r>
                      <a:r>
                        <a:rPr lang="en-US" sz="1400" baseline="0" dirty="0" smtClean="0">
                          <a:latin typeface="Arial" panose="020B0604020202020204" pitchFamily="34" charset="0"/>
                          <a:cs typeface="Arial" panose="020B0604020202020204" pitchFamily="34" charset="0"/>
                        </a:rPr>
                        <a:t> </a:t>
                      </a:r>
                      <a:r>
                        <a:rPr lang="en-US" sz="1400" baseline="0" dirty="0">
                          <a:latin typeface="Arial" panose="020B0604020202020204" pitchFamily="34" charset="0"/>
                          <a:cs typeface="Arial" panose="020B0604020202020204" pitchFamily="34" charset="0"/>
                        </a:rPr>
                        <a:t>gets 2 free shares for every 1 share already owned. </a:t>
                      </a:r>
                      <a:endParaRPr lang="en-US" sz="1400" baseline="0" dirty="0" smtClean="0">
                        <a:latin typeface="Arial" panose="020B0604020202020204" pitchFamily="34" charset="0"/>
                        <a:cs typeface="Arial" panose="020B0604020202020204" pitchFamily="34" charset="0"/>
                      </a:endParaRPr>
                    </a:p>
                    <a:p>
                      <a:pPr marL="0" indent="0" algn="just">
                        <a:buFont typeface="Wingdings" panose="05000000000000000000" pitchFamily="2" charset="2"/>
                        <a:buNone/>
                      </a:pPr>
                      <a:endParaRPr lang="en-US" sz="1400" baseline="0" dirty="0" smtClean="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à"/>
                      </a:pPr>
                      <a:r>
                        <a:rPr lang="en-US" sz="1400" baseline="0" dirty="0" smtClean="0">
                          <a:latin typeface="Arial" panose="020B0604020202020204" pitchFamily="34" charset="0"/>
                          <a:cs typeface="Arial" panose="020B0604020202020204" pitchFamily="34" charset="0"/>
                        </a:rPr>
                        <a:t>So </a:t>
                      </a:r>
                      <a:r>
                        <a:rPr lang="en-US" sz="1400" baseline="0" dirty="0">
                          <a:latin typeface="Arial" panose="020B0604020202020204" pitchFamily="34" charset="0"/>
                          <a:cs typeface="Arial" panose="020B0604020202020204" pitchFamily="34" charset="0"/>
                        </a:rPr>
                        <a:t>finally he has 1+2 =3 shares of same FV as </a:t>
                      </a:r>
                      <a:r>
                        <a:rPr lang="en-US" sz="1400" baseline="0" dirty="0" smtClean="0">
                          <a:latin typeface="Arial" panose="020B0604020202020204" pitchFamily="34" charset="0"/>
                          <a:cs typeface="Arial" panose="020B0604020202020204" pitchFamily="34" charset="0"/>
                        </a:rPr>
                        <a:t>before.</a:t>
                      </a: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73897"/>
                  </a:ext>
                </a:extLst>
              </a:tr>
            </a:tbl>
          </a:graphicData>
        </a:graphic>
      </p:graphicFrame>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70159608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Dividend – Important Dates</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8</a:t>
            </a:r>
            <a:endParaRPr lang="en-IN" sz="1000" b="0" strike="noStrike" spc="-1" dirty="0">
              <a:solidFill>
                <a:schemeClr val="bg1"/>
              </a:solidFill>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3940220700"/>
              </p:ext>
            </p:extLst>
          </p:nvPr>
        </p:nvGraphicFramePr>
        <p:xfrm>
          <a:off x="495360" y="959055"/>
          <a:ext cx="8914680" cy="5089047"/>
        </p:xfrm>
        <a:graphic>
          <a:graphicData uri="http://schemas.openxmlformats.org/drawingml/2006/table">
            <a:tbl>
              <a:tblPr firstRow="1" bandRow="1">
                <a:tableStyleId>{5C22544A-7EE6-4342-B048-85BDC9FD1C3A}</a:tableStyleId>
              </a:tblPr>
              <a:tblGrid>
                <a:gridCol w="2443783">
                  <a:extLst>
                    <a:ext uri="{9D8B030D-6E8A-4147-A177-3AD203B41FA5}">
                      <a16:colId xmlns:a16="http://schemas.microsoft.com/office/drawing/2014/main" val="2840707839"/>
                    </a:ext>
                  </a:extLst>
                </a:gridCol>
                <a:gridCol w="6470897">
                  <a:extLst>
                    <a:ext uri="{9D8B030D-6E8A-4147-A177-3AD203B41FA5}">
                      <a16:colId xmlns:a16="http://schemas.microsoft.com/office/drawing/2014/main" val="3582107472"/>
                    </a:ext>
                  </a:extLst>
                </a:gridCol>
              </a:tblGrid>
              <a:tr h="467043">
                <a:tc>
                  <a:txBody>
                    <a:bodyPr/>
                    <a:lstStyle/>
                    <a:p>
                      <a:pPr algn="ctr"/>
                      <a:r>
                        <a:rPr lang="en-US" sz="1600" dirty="0" smtClean="0"/>
                        <a:t>DATE</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t>MEANING</a:t>
                      </a:r>
                      <a:endParaRPr lang="en-IN"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2027517"/>
                  </a:ext>
                </a:extLst>
              </a:tr>
              <a:tr h="890095">
                <a:tc>
                  <a:txBody>
                    <a:bodyPr/>
                    <a:lstStyle/>
                    <a:p>
                      <a:r>
                        <a:rPr lang="en-US" sz="1600" b="1" dirty="0" smtClean="0"/>
                        <a:t>Declaration Date</a:t>
                      </a:r>
                      <a:endParaRPr lang="en-IN"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sz="1600" dirty="0" smtClean="0"/>
                        <a:t>Date of approval of Dividend Rate (per share) by Board of Directors of Company.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001188"/>
                  </a:ext>
                </a:extLst>
              </a:tr>
              <a:tr h="3731909">
                <a:tc>
                  <a:txBody>
                    <a:bodyPr/>
                    <a:lstStyle/>
                    <a:p>
                      <a:r>
                        <a:rPr lang="en-US" sz="1600" b="1" dirty="0" smtClean="0"/>
                        <a:t>Record Date</a:t>
                      </a:r>
                      <a:endParaRPr lang="en-IN"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US" sz="1600" b="0" kern="1200" dirty="0" smtClean="0">
                          <a:solidFill>
                            <a:schemeClr val="dk1"/>
                          </a:solidFill>
                          <a:latin typeface="Arial" panose="020B0604020202020204" pitchFamily="34" charset="0"/>
                          <a:ea typeface="+mn-ea"/>
                          <a:cs typeface="Arial" panose="020B0604020202020204" pitchFamily="34" charset="0"/>
                        </a:rPr>
                        <a:t>Proposed by Board of Directors to determine name of the eligible shareholders for dividend. </a:t>
                      </a:r>
                    </a:p>
                    <a:p>
                      <a:pPr marL="285750" marR="0" indent="-285750" algn="just" defTabSz="1051150" rtl="0" eaLnBrk="1" fontAlgn="auto" latinLnBrk="0" hangingPunct="1">
                        <a:lnSpc>
                          <a:spcPct val="100000"/>
                        </a:lnSpc>
                        <a:spcBef>
                          <a:spcPts val="0"/>
                        </a:spcBef>
                        <a:spcAft>
                          <a:spcPts val="0"/>
                        </a:spcAft>
                        <a:buClrTx/>
                        <a:buSzTx/>
                        <a:buFontTx/>
                        <a:buChar char="-"/>
                        <a:tabLst/>
                        <a:defRPr/>
                      </a:pPr>
                      <a:endParaRPr lang="en-US" sz="1600" b="0" kern="1200" dirty="0" smtClean="0">
                        <a:solidFill>
                          <a:schemeClr val="dk1"/>
                        </a:solidFill>
                        <a:latin typeface="Arial" panose="020B0604020202020204" pitchFamily="34" charset="0"/>
                        <a:ea typeface="+mn-ea"/>
                        <a:cs typeface="Arial" panose="020B0604020202020204" pitchFamily="34" charset="0"/>
                      </a:endParaRPr>
                    </a:p>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US" sz="1600" b="0" kern="1200" dirty="0" smtClean="0">
                          <a:solidFill>
                            <a:schemeClr val="dk1"/>
                          </a:solidFill>
                          <a:latin typeface="Arial" panose="020B0604020202020204" pitchFamily="34" charset="0"/>
                          <a:ea typeface="+mn-ea"/>
                          <a:cs typeface="Arial" panose="020B0604020202020204" pitchFamily="34" charset="0"/>
                        </a:rPr>
                        <a:t>All eligible shareholders with their names </a:t>
                      </a:r>
                      <a:r>
                        <a:rPr lang="en-IN" sz="1600" b="0" kern="1200" dirty="0" smtClean="0">
                          <a:solidFill>
                            <a:schemeClr val="dk1"/>
                          </a:solidFill>
                          <a:latin typeface="Arial" panose="020B0604020202020204" pitchFamily="34" charset="0"/>
                          <a:ea typeface="+mn-ea"/>
                          <a:cs typeface="Arial" panose="020B0604020202020204" pitchFamily="34" charset="0"/>
                        </a:rPr>
                        <a:t>in the list at the end of Record Date will be eligible to receive dividends. </a:t>
                      </a:r>
                    </a:p>
                    <a:p>
                      <a:pPr marL="285750" marR="0" indent="-285750" algn="just" defTabSz="1051150" rtl="0" eaLnBrk="1" fontAlgn="auto" latinLnBrk="0" hangingPunct="1">
                        <a:lnSpc>
                          <a:spcPct val="100000"/>
                        </a:lnSpc>
                        <a:spcBef>
                          <a:spcPts val="0"/>
                        </a:spcBef>
                        <a:spcAft>
                          <a:spcPts val="0"/>
                        </a:spcAft>
                        <a:buClrTx/>
                        <a:buSzTx/>
                        <a:buFontTx/>
                        <a:buChar char="-"/>
                        <a:tabLst/>
                        <a:defRPr/>
                      </a:pPr>
                      <a:endParaRPr lang="en-IN" sz="1600" b="0" kern="1200" dirty="0" smtClean="0">
                        <a:solidFill>
                          <a:schemeClr val="dk1"/>
                        </a:solidFill>
                        <a:latin typeface="Arial" panose="020B0604020202020204" pitchFamily="34" charset="0"/>
                        <a:ea typeface="+mn-ea"/>
                        <a:cs typeface="Arial" panose="020B0604020202020204" pitchFamily="34" charset="0"/>
                      </a:endParaRPr>
                    </a:p>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US" sz="1600" b="0" kern="1200" dirty="0" smtClean="0">
                          <a:solidFill>
                            <a:schemeClr val="dk1"/>
                          </a:solidFill>
                          <a:latin typeface="Arial" panose="020B0604020202020204" pitchFamily="34" charset="0"/>
                          <a:ea typeface="+mn-ea"/>
                          <a:cs typeface="Arial" panose="020B0604020202020204" pitchFamily="34" charset="0"/>
                        </a:rPr>
                        <a:t>Minimum gap of 5 clear working days needed between Declaration Date and Record Date.</a:t>
                      </a:r>
                    </a:p>
                    <a:p>
                      <a:pPr marL="285750" marR="0" indent="-285750" algn="just" defTabSz="1051150" rtl="0" eaLnBrk="1" fontAlgn="auto" latinLnBrk="0" hangingPunct="1">
                        <a:lnSpc>
                          <a:spcPct val="100000"/>
                        </a:lnSpc>
                        <a:spcBef>
                          <a:spcPts val="0"/>
                        </a:spcBef>
                        <a:spcAft>
                          <a:spcPts val="0"/>
                        </a:spcAft>
                        <a:buClrTx/>
                        <a:buSzTx/>
                        <a:buFontTx/>
                        <a:buChar char="-"/>
                        <a:tabLst/>
                        <a:defRPr/>
                      </a:pPr>
                      <a:endParaRPr lang="en-US" sz="1600" b="0" kern="1200" dirty="0" smtClean="0">
                        <a:solidFill>
                          <a:schemeClr val="dk1"/>
                        </a:solidFill>
                        <a:latin typeface="Arial" panose="020B0604020202020204" pitchFamily="34" charset="0"/>
                        <a:ea typeface="+mn-ea"/>
                        <a:cs typeface="Arial" panose="020B0604020202020204" pitchFamily="34" charset="0"/>
                      </a:endParaRPr>
                    </a:p>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IN" sz="1600" b="0" kern="1200" dirty="0" smtClean="0">
                          <a:solidFill>
                            <a:schemeClr val="dk1"/>
                          </a:solidFill>
                          <a:latin typeface="Arial" panose="020B0604020202020204" pitchFamily="34" charset="0"/>
                          <a:ea typeface="+mn-ea"/>
                          <a:cs typeface="Arial" panose="020B0604020202020204" pitchFamily="34" charset="0"/>
                        </a:rPr>
                        <a:t>Shares credited in </a:t>
                      </a:r>
                      <a:r>
                        <a:rPr lang="en-IN" sz="1600" b="0" kern="1200" dirty="0" err="1" smtClean="0">
                          <a:solidFill>
                            <a:schemeClr val="dk1"/>
                          </a:solidFill>
                          <a:latin typeface="Arial" panose="020B0604020202020204" pitchFamily="34" charset="0"/>
                          <a:ea typeface="+mn-ea"/>
                          <a:cs typeface="Arial" panose="020B0604020202020204" pitchFamily="34" charset="0"/>
                        </a:rPr>
                        <a:t>Demat</a:t>
                      </a:r>
                      <a:r>
                        <a:rPr lang="en-IN" sz="1600" b="0" kern="1200" dirty="0" smtClean="0">
                          <a:solidFill>
                            <a:schemeClr val="dk1"/>
                          </a:solidFill>
                          <a:latin typeface="Arial" panose="020B0604020202020204" pitchFamily="34" charset="0"/>
                          <a:ea typeface="+mn-ea"/>
                          <a:cs typeface="Arial" panose="020B0604020202020204" pitchFamily="34" charset="0"/>
                        </a:rPr>
                        <a:t> account two days after the actual purchase on Stock Exchange platform.</a:t>
                      </a:r>
                    </a:p>
                    <a:p>
                      <a:pPr marL="285750" marR="0" indent="-285750" algn="just" defTabSz="1051150" rtl="0" eaLnBrk="1" fontAlgn="auto" latinLnBrk="0" hangingPunct="1">
                        <a:lnSpc>
                          <a:spcPct val="100000"/>
                        </a:lnSpc>
                        <a:spcBef>
                          <a:spcPts val="0"/>
                        </a:spcBef>
                        <a:spcAft>
                          <a:spcPts val="0"/>
                        </a:spcAft>
                        <a:buClrTx/>
                        <a:buSzTx/>
                        <a:buFontTx/>
                        <a:buChar char="-"/>
                        <a:tabLst/>
                        <a:defRPr/>
                      </a:pPr>
                      <a:endParaRPr lang="en-IN" sz="1600" b="0" kern="1200" dirty="0" smtClean="0">
                        <a:solidFill>
                          <a:schemeClr val="dk1"/>
                        </a:solidFill>
                        <a:latin typeface="Arial" panose="020B0604020202020204" pitchFamily="34" charset="0"/>
                        <a:ea typeface="+mn-ea"/>
                        <a:cs typeface="Arial" panose="020B0604020202020204" pitchFamily="34" charset="0"/>
                      </a:endParaRPr>
                    </a:p>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IN" sz="1600" b="0" kern="1200" dirty="0" smtClean="0">
                          <a:solidFill>
                            <a:schemeClr val="dk1"/>
                          </a:solidFill>
                          <a:latin typeface="Arial" panose="020B0604020202020204" pitchFamily="34" charset="0"/>
                          <a:ea typeface="+mn-ea"/>
                          <a:cs typeface="Arial" panose="020B0604020202020204" pitchFamily="34" charset="0"/>
                        </a:rPr>
                        <a:t>To be eligible for</a:t>
                      </a:r>
                      <a:r>
                        <a:rPr lang="en-IN" sz="1600" b="0" kern="1200" baseline="0" dirty="0" smtClean="0">
                          <a:solidFill>
                            <a:schemeClr val="dk1"/>
                          </a:solidFill>
                          <a:latin typeface="Arial" panose="020B0604020202020204" pitchFamily="34" charset="0"/>
                          <a:ea typeface="+mn-ea"/>
                          <a:cs typeface="Arial" panose="020B0604020202020204" pitchFamily="34" charset="0"/>
                        </a:rPr>
                        <a:t> receiving dividend: Investors to have </a:t>
                      </a:r>
                      <a:r>
                        <a:rPr lang="en-IN" sz="1600" b="0" kern="1200" dirty="0" smtClean="0">
                          <a:solidFill>
                            <a:schemeClr val="dk1"/>
                          </a:solidFill>
                          <a:latin typeface="Arial" panose="020B0604020202020204" pitchFamily="34" charset="0"/>
                          <a:ea typeface="+mn-ea"/>
                          <a:cs typeface="Arial" panose="020B0604020202020204" pitchFamily="34" charset="0"/>
                        </a:rPr>
                        <a:t>shares in the </a:t>
                      </a:r>
                      <a:r>
                        <a:rPr lang="en-IN" sz="1600" b="0" kern="1200" dirty="0" err="1" smtClean="0">
                          <a:solidFill>
                            <a:schemeClr val="dk1"/>
                          </a:solidFill>
                          <a:latin typeface="Arial" panose="020B0604020202020204" pitchFamily="34" charset="0"/>
                          <a:ea typeface="+mn-ea"/>
                          <a:cs typeface="Arial" panose="020B0604020202020204" pitchFamily="34" charset="0"/>
                        </a:rPr>
                        <a:t>Demat</a:t>
                      </a:r>
                      <a:r>
                        <a:rPr lang="en-IN" sz="1600" b="0" kern="1200" dirty="0" smtClean="0">
                          <a:solidFill>
                            <a:schemeClr val="dk1"/>
                          </a:solidFill>
                          <a:latin typeface="Arial" panose="020B0604020202020204" pitchFamily="34" charset="0"/>
                          <a:ea typeface="+mn-ea"/>
                          <a:cs typeface="Arial" panose="020B0604020202020204" pitchFamily="34" charset="0"/>
                        </a:rPr>
                        <a:t> account by record date.</a:t>
                      </a:r>
                      <a:endParaRPr lang="en-US" sz="1600" b="0" kern="1200" dirty="0">
                        <a:solidFill>
                          <a:schemeClr val="dk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73897"/>
                  </a:ext>
                </a:extLst>
              </a:tr>
            </a:tbl>
          </a:graphicData>
        </a:graphic>
      </p:graphicFrame>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5100800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Dividend – Important Dates</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a:solidFill>
                  <a:schemeClr val="bg1"/>
                </a:solidFill>
                <a:latin typeface="Arial"/>
              </a:rPr>
              <a:t>9</a:t>
            </a:r>
            <a:endParaRPr lang="en-IN" sz="1000" b="0" strike="noStrike" spc="-1" dirty="0">
              <a:solidFill>
                <a:schemeClr val="bg1"/>
              </a:solidFill>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920550195"/>
              </p:ext>
            </p:extLst>
          </p:nvPr>
        </p:nvGraphicFramePr>
        <p:xfrm>
          <a:off x="495360" y="959055"/>
          <a:ext cx="8914680" cy="5237429"/>
        </p:xfrm>
        <a:graphic>
          <a:graphicData uri="http://schemas.openxmlformats.org/drawingml/2006/table">
            <a:tbl>
              <a:tblPr firstRow="1" bandRow="1">
                <a:tableStyleId>{5C22544A-7EE6-4342-B048-85BDC9FD1C3A}</a:tableStyleId>
              </a:tblPr>
              <a:tblGrid>
                <a:gridCol w="2848731">
                  <a:extLst>
                    <a:ext uri="{9D8B030D-6E8A-4147-A177-3AD203B41FA5}">
                      <a16:colId xmlns:a16="http://schemas.microsoft.com/office/drawing/2014/main" val="2840707839"/>
                    </a:ext>
                  </a:extLst>
                </a:gridCol>
                <a:gridCol w="6065949">
                  <a:extLst>
                    <a:ext uri="{9D8B030D-6E8A-4147-A177-3AD203B41FA5}">
                      <a16:colId xmlns:a16="http://schemas.microsoft.com/office/drawing/2014/main" val="3582107472"/>
                    </a:ext>
                  </a:extLst>
                </a:gridCol>
              </a:tblGrid>
              <a:tr h="573989">
                <a:tc>
                  <a:txBody>
                    <a:bodyPr/>
                    <a:lstStyle/>
                    <a:p>
                      <a:pPr algn="ctr"/>
                      <a:r>
                        <a:rPr lang="en-US" dirty="0" smtClean="0"/>
                        <a:t>DATE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MEANING</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2027517"/>
                  </a:ext>
                </a:extLst>
              </a:tr>
              <a:tr h="1183115">
                <a:tc>
                  <a:txBody>
                    <a:bodyPr/>
                    <a:lstStyle/>
                    <a:p>
                      <a:r>
                        <a:rPr lang="en-US" b="1" dirty="0" smtClean="0"/>
                        <a:t>Cum Dividend Date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lgn="just">
                        <a:buFontTx/>
                        <a:buChar char="-"/>
                      </a:pPr>
                      <a:r>
                        <a:rPr lang="en-US" dirty="0" smtClean="0"/>
                        <a:t>Last Date to buy shares</a:t>
                      </a:r>
                      <a:r>
                        <a:rPr lang="en-US" baseline="0" dirty="0" smtClean="0"/>
                        <a:t> in order to be eligible to receive dividend.</a:t>
                      </a:r>
                    </a:p>
                    <a:p>
                      <a:pPr marL="285750" indent="-285750" algn="just">
                        <a:buFontTx/>
                        <a:buChar char="-"/>
                      </a:pPr>
                      <a:endParaRPr lang="en-US" baseline="0" dirty="0" smtClean="0"/>
                    </a:p>
                    <a:p>
                      <a:pPr marL="285750" indent="-285750" algn="just">
                        <a:buFontTx/>
                        <a:buChar char="-"/>
                      </a:pPr>
                      <a:r>
                        <a:rPr lang="en-US" baseline="0" dirty="0" smtClean="0"/>
                        <a:t>One-day prior to Ex-Dividend Date.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5001188"/>
                  </a:ext>
                </a:extLst>
              </a:tr>
              <a:tr h="1683478">
                <a:tc>
                  <a:txBody>
                    <a:bodyPr/>
                    <a:lstStyle/>
                    <a:p>
                      <a:r>
                        <a:rPr lang="en-US" b="1" dirty="0" smtClean="0"/>
                        <a:t>Ex-Dividend Date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dirty="0" smtClean="0"/>
                        <a:t>On this day the price of the equity share of the Company gets adjusted for the dividend pay out.</a:t>
                      </a:r>
                    </a:p>
                    <a:p>
                      <a:pPr marL="285750" marR="0" indent="-285750" algn="just" defTabSz="914400" rtl="0" eaLnBrk="1" fontAlgn="auto" latinLnBrk="0" hangingPunct="1">
                        <a:lnSpc>
                          <a:spcPct val="100000"/>
                        </a:lnSpc>
                        <a:spcBef>
                          <a:spcPts val="0"/>
                        </a:spcBef>
                        <a:spcAft>
                          <a:spcPts val="0"/>
                        </a:spcAft>
                        <a:buClrTx/>
                        <a:buSzTx/>
                        <a:buFontTx/>
                        <a:buChar char="-"/>
                        <a:tabLst/>
                        <a:defRPr/>
                      </a:pPr>
                      <a:endParaRPr lang="en-US" dirty="0" smtClean="0"/>
                    </a:p>
                    <a:p>
                      <a:pPr marL="285750" indent="-285750" algn="just">
                        <a:buFontTx/>
                        <a:buChar char="-"/>
                      </a:pPr>
                      <a:r>
                        <a:rPr lang="en-US" dirty="0" smtClean="0"/>
                        <a:t>Stock exchanges determine and notify this date.</a:t>
                      </a:r>
                    </a:p>
                    <a:p>
                      <a:pPr marL="285750" indent="-285750" algn="just">
                        <a:buFontTx/>
                        <a:buChar char="-"/>
                      </a:pPr>
                      <a:endParaRPr lang="en-US" dirty="0" smtClean="0"/>
                    </a:p>
                    <a:p>
                      <a:pPr marL="285750" indent="-285750" algn="just">
                        <a:buFontTx/>
                        <a:buChar char="-"/>
                      </a:pPr>
                      <a:r>
                        <a:rPr lang="en-US" dirty="0" smtClean="0"/>
                        <a:t>One working day prior to the Record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73897"/>
                  </a:ext>
                </a:extLst>
              </a:tr>
              <a:tr h="1683478">
                <a:tc>
                  <a:txBody>
                    <a:bodyPr/>
                    <a:lstStyle/>
                    <a:p>
                      <a:r>
                        <a:rPr lang="en-US" b="1" dirty="0" smtClean="0"/>
                        <a:t>Payment</a:t>
                      </a:r>
                      <a:r>
                        <a:rPr lang="en-US" b="1" baseline="0" dirty="0" smtClean="0"/>
                        <a:t> Date/ Issue Date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US" sz="1800" kern="1200" dirty="0" smtClean="0">
                          <a:solidFill>
                            <a:schemeClr val="dk1"/>
                          </a:solidFill>
                          <a:latin typeface="+mn-lt"/>
                          <a:ea typeface="+mn-ea"/>
                          <a:cs typeface="+mn-cs"/>
                        </a:rPr>
                        <a:t>Payment of dividend to be completed within 30 days of its approval.</a:t>
                      </a:r>
                    </a:p>
                    <a:p>
                      <a:pPr marL="285750" marR="0" indent="-285750" algn="just" defTabSz="1051150" rtl="0" eaLnBrk="1" fontAlgn="auto" latinLnBrk="0" hangingPunct="1">
                        <a:lnSpc>
                          <a:spcPct val="100000"/>
                        </a:lnSpc>
                        <a:spcBef>
                          <a:spcPts val="0"/>
                        </a:spcBef>
                        <a:spcAft>
                          <a:spcPts val="0"/>
                        </a:spcAft>
                        <a:buClrTx/>
                        <a:buSzTx/>
                        <a:buFontTx/>
                        <a:buChar char="-"/>
                        <a:tabLst/>
                        <a:defRPr/>
                      </a:pPr>
                      <a:endParaRPr lang="en-US" sz="1800" kern="1200" dirty="0" smtClean="0">
                        <a:solidFill>
                          <a:schemeClr val="dk1"/>
                        </a:solidFill>
                        <a:latin typeface="+mn-lt"/>
                        <a:ea typeface="+mn-ea"/>
                        <a:cs typeface="+mn-cs"/>
                      </a:endParaRPr>
                    </a:p>
                    <a:p>
                      <a:pPr marL="285750" marR="0" indent="-285750" algn="just" defTabSz="1051150" rtl="0" eaLnBrk="1" fontAlgn="auto" latinLnBrk="0" hangingPunct="1">
                        <a:lnSpc>
                          <a:spcPct val="100000"/>
                        </a:lnSpc>
                        <a:spcBef>
                          <a:spcPts val="0"/>
                        </a:spcBef>
                        <a:spcAft>
                          <a:spcPts val="0"/>
                        </a:spcAft>
                        <a:buClrTx/>
                        <a:buSzTx/>
                        <a:buFontTx/>
                        <a:buChar char="-"/>
                        <a:tabLst/>
                        <a:defRPr/>
                      </a:pPr>
                      <a:r>
                        <a:rPr lang="en-US" sz="1800" kern="1200" dirty="0" smtClean="0">
                          <a:solidFill>
                            <a:schemeClr val="dk1"/>
                          </a:solidFill>
                          <a:latin typeface="+mn-lt"/>
                          <a:ea typeface="+mn-ea"/>
                          <a:cs typeface="+mn-cs"/>
                        </a:rPr>
                        <a:t>Eligible shareholders receive the dividend amount before this date.</a:t>
                      </a:r>
                    </a:p>
                    <a:p>
                      <a:pPr algn="just"/>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3425902"/>
                  </a:ext>
                </a:extLst>
              </a:tr>
            </a:tbl>
          </a:graphicData>
        </a:graphic>
      </p:graphicFrame>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66307160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Bonus Issue: Impact on Price of Share</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720">
              <a:lnSpc>
                <a:spcPct val="100000"/>
              </a:lnSpc>
              <a:spcBef>
                <a:spcPts val="1400"/>
              </a:spcBef>
              <a:buClr>
                <a:srgbClr val="000000"/>
              </a:buClr>
            </a:pPr>
            <a:endParaRPr lang="en-IN" sz="24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a:solidFill>
                <a:srgbClr val="000000"/>
              </a:solidFill>
              <a:latin typeface="Arial"/>
            </a:endParaRPr>
          </a:p>
          <a:p>
            <a:pPr marL="343080" indent="-342360">
              <a:lnSpc>
                <a:spcPct val="93000"/>
              </a:lnSpc>
              <a:spcBef>
                <a:spcPts val="1400"/>
              </a:spcBef>
            </a:pPr>
            <a:r>
              <a:rPr lang="en-IN" sz="1600" b="0" strike="noStrike" spc="-1" dirty="0" smtClean="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10</a:t>
            </a:r>
            <a:endParaRPr lang="en-IN" sz="1000" b="0" strike="noStrike" spc="-1" dirty="0">
              <a:solidFill>
                <a:schemeClr val="bg1"/>
              </a:solidFill>
              <a:latin typeface="Arial"/>
            </a:endParaRPr>
          </a:p>
        </p:txBody>
      </p:sp>
      <p:sp>
        <p:nvSpPr>
          <p:cNvPr id="2" name="Rectangle 1"/>
          <p:cNvSpPr/>
          <p:nvPr/>
        </p:nvSpPr>
        <p:spPr>
          <a:xfrm>
            <a:off x="248195" y="1254034"/>
            <a:ext cx="9389726" cy="3069772"/>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b="1" dirty="0" smtClean="0">
                <a:solidFill>
                  <a:schemeClr val="tx1"/>
                </a:solidFill>
              </a:rPr>
              <a:t>Post Bonus Market Price 		</a:t>
            </a:r>
            <a:r>
              <a:rPr lang="en-US" b="1" u="sng" dirty="0" smtClean="0">
                <a:solidFill>
                  <a:schemeClr val="tx1"/>
                </a:solidFill>
              </a:rPr>
              <a:t>Pre Bonus </a:t>
            </a:r>
            <a:r>
              <a:rPr lang="en-US" b="1" u="sng" dirty="0">
                <a:solidFill>
                  <a:schemeClr val="tx1"/>
                </a:solidFill>
              </a:rPr>
              <a:t>Market Price of Share </a:t>
            </a:r>
            <a:endParaRPr lang="en-US" b="1" dirty="0" smtClean="0">
              <a:solidFill>
                <a:schemeClr val="tx1"/>
              </a:solidFill>
            </a:endParaRPr>
          </a:p>
          <a:p>
            <a:r>
              <a:rPr lang="en-US" b="1" dirty="0">
                <a:solidFill>
                  <a:schemeClr val="tx1"/>
                </a:solidFill>
              </a:rPr>
              <a:t> </a:t>
            </a:r>
            <a:r>
              <a:rPr lang="en-US" b="1" dirty="0" smtClean="0">
                <a:solidFill>
                  <a:schemeClr val="tx1"/>
                </a:solidFill>
              </a:rPr>
              <a:t>        of Equity Share            =	Post Bonus Number </a:t>
            </a:r>
            <a:r>
              <a:rPr lang="en-US" b="1" dirty="0">
                <a:solidFill>
                  <a:schemeClr val="tx1"/>
                </a:solidFill>
              </a:rPr>
              <a:t>of Shares (</a:t>
            </a:r>
            <a:r>
              <a:rPr lang="en-US" b="1" dirty="0" smtClean="0">
                <a:solidFill>
                  <a:schemeClr val="tx1"/>
                </a:solidFill>
              </a:rPr>
              <a:t>Adjustment Factor) </a:t>
            </a:r>
          </a:p>
          <a:p>
            <a:endParaRPr lang="en-US" b="1" u="sng" dirty="0" smtClean="0">
              <a:solidFill>
                <a:schemeClr val="tx1"/>
              </a:solidFill>
            </a:endParaRPr>
          </a:p>
          <a:p>
            <a:pPr algn="ctr"/>
            <a:r>
              <a:rPr lang="en-US" dirty="0" smtClean="0">
                <a:solidFill>
                  <a:schemeClr val="tx1"/>
                </a:solidFill>
              </a:rPr>
              <a:t>		                    	</a:t>
            </a:r>
          </a:p>
          <a:p>
            <a:pPr algn="ctr"/>
            <a:r>
              <a:rPr lang="en-US" dirty="0" smtClean="0">
                <a:solidFill>
                  <a:schemeClr val="tx1"/>
                </a:solidFill>
              </a:rPr>
              <a:t>where</a:t>
            </a:r>
          </a:p>
          <a:p>
            <a:pPr marL="285750" indent="-285750" algn="ctr">
              <a:buFont typeface="Wingdings" panose="05000000000000000000" pitchFamily="2" charset="2"/>
              <a:buChar char="Ø"/>
            </a:pPr>
            <a:r>
              <a:rPr lang="en-US" dirty="0" smtClean="0">
                <a:solidFill>
                  <a:schemeClr val="tx1"/>
                </a:solidFill>
              </a:rPr>
              <a:t>Bonus Ratio (A:B) {A bonus shares for every B Shares held}</a:t>
            </a:r>
          </a:p>
          <a:p>
            <a:pPr marL="285750" indent="-285750" algn="ctr">
              <a:buFont typeface="Wingdings" panose="05000000000000000000" pitchFamily="2" charset="2"/>
              <a:buChar char="Ø"/>
            </a:pPr>
            <a:endParaRPr lang="en-US" dirty="0" smtClean="0">
              <a:solidFill>
                <a:schemeClr val="tx1"/>
              </a:solidFill>
            </a:endParaRPr>
          </a:p>
          <a:p>
            <a:pPr marL="285750" indent="-285750" algn="ctr">
              <a:buFont typeface="Wingdings" panose="05000000000000000000" pitchFamily="2" charset="2"/>
              <a:buChar char="Ø"/>
            </a:pPr>
            <a:r>
              <a:rPr lang="en-US" dirty="0" smtClean="0">
                <a:solidFill>
                  <a:schemeClr val="tx1"/>
                </a:solidFill>
              </a:rPr>
              <a:t>Adjustment Factor = (A+B) / B</a:t>
            </a:r>
          </a:p>
        </p:txBody>
      </p:sp>
      <p:sp>
        <p:nvSpPr>
          <p:cNvPr id="3" name="TextBox 2"/>
          <p:cNvSpPr txBox="1"/>
          <p:nvPr/>
        </p:nvSpPr>
        <p:spPr>
          <a:xfrm>
            <a:off x="587829" y="4689566"/>
            <a:ext cx="8822211" cy="1477328"/>
          </a:xfrm>
          <a:prstGeom prst="rect">
            <a:avLst/>
          </a:prstGeom>
          <a:noFill/>
        </p:spPr>
        <p:txBody>
          <a:bodyPr wrap="square" rtlCol="0">
            <a:spAutoFit/>
          </a:bodyPr>
          <a:lstStyle/>
          <a:p>
            <a:r>
              <a:rPr lang="en-US" dirty="0" err="1" smtClean="0"/>
              <a:t>Eg</a:t>
            </a:r>
            <a:r>
              <a:rPr lang="en-US" dirty="0" smtClean="0"/>
              <a:t>: Market Price of One Equity Share (a)       =           Rs.15/-</a:t>
            </a:r>
          </a:p>
          <a:p>
            <a:r>
              <a:rPr lang="en-US" dirty="0"/>
              <a:t> </a:t>
            </a:r>
            <a:r>
              <a:rPr lang="en-US" dirty="0" smtClean="0"/>
              <a:t>      Bonus Ratio (b)                                        =            2 : 1</a:t>
            </a:r>
          </a:p>
          <a:p>
            <a:r>
              <a:rPr lang="en-US" dirty="0" smtClean="0"/>
              <a:t>       Adjustment Factor (c)                               =               3 	{(2+1)/1}</a:t>
            </a:r>
          </a:p>
          <a:p>
            <a:r>
              <a:rPr lang="en-US" dirty="0"/>
              <a:t> </a:t>
            </a:r>
            <a:r>
              <a:rPr lang="en-US" dirty="0" smtClean="0"/>
              <a:t>      Post Split Market Price (a/c, i.e. 15/3)      =           Rs.5/- per share</a:t>
            </a:r>
          </a:p>
          <a:p>
            <a:r>
              <a:rPr lang="en-US" dirty="0"/>
              <a:t> </a:t>
            </a:r>
            <a:r>
              <a:rPr lang="en-US" dirty="0" smtClean="0"/>
              <a:t>      </a:t>
            </a:r>
            <a:endParaRPr lang="en-IN" dirty="0"/>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1872715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Stock Split: Impact on Price of Share</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720">
              <a:lnSpc>
                <a:spcPct val="100000"/>
              </a:lnSpc>
              <a:spcBef>
                <a:spcPts val="1400"/>
              </a:spcBef>
              <a:buClr>
                <a:srgbClr val="000000"/>
              </a:buClr>
            </a:pPr>
            <a:endParaRPr lang="en-IN" sz="24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2400" spc="-1" dirty="0">
              <a:solidFill>
                <a:srgbClr val="000000"/>
              </a:solidFill>
              <a:latin typeface="Arial"/>
            </a:endParaRPr>
          </a:p>
          <a:p>
            <a:pPr marL="343080" indent="-342360">
              <a:lnSpc>
                <a:spcPct val="93000"/>
              </a:lnSpc>
              <a:spcBef>
                <a:spcPts val="1400"/>
              </a:spcBef>
            </a:pPr>
            <a:r>
              <a:rPr lang="en-IN" sz="1600" b="0" strike="noStrike" spc="-1" dirty="0" smtClean="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11</a:t>
            </a:r>
            <a:endParaRPr lang="en-IN" sz="1000" b="0" strike="noStrike" spc="-1" dirty="0">
              <a:solidFill>
                <a:schemeClr val="bg1"/>
              </a:solidFill>
              <a:latin typeface="Arial"/>
            </a:endParaRPr>
          </a:p>
        </p:txBody>
      </p:sp>
      <p:sp>
        <p:nvSpPr>
          <p:cNvPr id="2" name="Rectangle 1"/>
          <p:cNvSpPr/>
          <p:nvPr/>
        </p:nvSpPr>
        <p:spPr>
          <a:xfrm>
            <a:off x="248195" y="1254034"/>
            <a:ext cx="9389726" cy="3069772"/>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US" dirty="0" smtClean="0">
                <a:solidFill>
                  <a:schemeClr val="tx1"/>
                </a:solidFill>
              </a:rPr>
              <a:t>Post Split Market Price 			</a:t>
            </a:r>
            <a:r>
              <a:rPr lang="en-US" u="sng" dirty="0" smtClean="0">
                <a:solidFill>
                  <a:schemeClr val="tx1"/>
                </a:solidFill>
              </a:rPr>
              <a:t>Pre </a:t>
            </a:r>
            <a:r>
              <a:rPr lang="en-US" u="sng" dirty="0">
                <a:solidFill>
                  <a:schemeClr val="tx1"/>
                </a:solidFill>
              </a:rPr>
              <a:t>Split Market Price of Share </a:t>
            </a:r>
            <a:endParaRPr lang="en-US" dirty="0" smtClean="0">
              <a:solidFill>
                <a:schemeClr val="tx1"/>
              </a:solidFill>
            </a:endParaRPr>
          </a:p>
          <a:p>
            <a:r>
              <a:rPr lang="en-US" dirty="0">
                <a:solidFill>
                  <a:schemeClr val="tx1"/>
                </a:solidFill>
              </a:rPr>
              <a:t> </a:t>
            </a:r>
            <a:r>
              <a:rPr lang="en-US" dirty="0" smtClean="0">
                <a:solidFill>
                  <a:schemeClr val="tx1"/>
                </a:solidFill>
              </a:rPr>
              <a:t>        of Equity Share            =	Resultant </a:t>
            </a:r>
            <a:r>
              <a:rPr lang="en-US" dirty="0">
                <a:solidFill>
                  <a:schemeClr val="tx1"/>
                </a:solidFill>
              </a:rPr>
              <a:t>Final Number of Shares (</a:t>
            </a:r>
            <a:r>
              <a:rPr lang="en-US" dirty="0" smtClean="0">
                <a:solidFill>
                  <a:schemeClr val="tx1"/>
                </a:solidFill>
              </a:rPr>
              <a:t>Adjustment Factor) </a:t>
            </a:r>
          </a:p>
          <a:p>
            <a:endParaRPr lang="en-US" u="sng" dirty="0" smtClean="0">
              <a:solidFill>
                <a:schemeClr val="tx1"/>
              </a:solidFill>
            </a:endParaRPr>
          </a:p>
          <a:p>
            <a:pPr algn="ctr"/>
            <a:r>
              <a:rPr lang="en-US" dirty="0" smtClean="0">
                <a:solidFill>
                  <a:schemeClr val="tx1"/>
                </a:solidFill>
              </a:rPr>
              <a:t>		                    	</a:t>
            </a:r>
          </a:p>
          <a:p>
            <a:pPr algn="ctr"/>
            <a:r>
              <a:rPr lang="en-US" dirty="0" smtClean="0">
                <a:solidFill>
                  <a:schemeClr val="tx1"/>
                </a:solidFill>
              </a:rPr>
              <a:t>where</a:t>
            </a:r>
          </a:p>
          <a:p>
            <a:pPr marL="285750" indent="-285750" algn="ctr">
              <a:buFont typeface="Wingdings" panose="05000000000000000000" pitchFamily="2" charset="2"/>
              <a:buChar char="Ø"/>
            </a:pPr>
            <a:r>
              <a:rPr lang="en-US" dirty="0" smtClean="0">
                <a:solidFill>
                  <a:schemeClr val="tx1"/>
                </a:solidFill>
              </a:rPr>
              <a:t>Split Ratio (A:B) {A shares for every B Shares held}</a:t>
            </a:r>
          </a:p>
          <a:p>
            <a:pPr marL="285750" indent="-285750" algn="ctr">
              <a:buFont typeface="Wingdings" panose="05000000000000000000" pitchFamily="2" charset="2"/>
              <a:buChar char="Ø"/>
            </a:pPr>
            <a:endParaRPr lang="en-US" dirty="0" smtClean="0">
              <a:solidFill>
                <a:schemeClr val="tx1"/>
              </a:solidFill>
            </a:endParaRPr>
          </a:p>
          <a:p>
            <a:pPr marL="285750" indent="-285750" algn="ctr">
              <a:buFont typeface="Wingdings" panose="05000000000000000000" pitchFamily="2" charset="2"/>
              <a:buChar char="Ø"/>
            </a:pPr>
            <a:r>
              <a:rPr lang="en-US" dirty="0" smtClean="0">
                <a:solidFill>
                  <a:schemeClr val="tx1"/>
                </a:solidFill>
              </a:rPr>
              <a:t>Adjustment Factor = A/B</a:t>
            </a:r>
          </a:p>
        </p:txBody>
      </p:sp>
      <p:sp>
        <p:nvSpPr>
          <p:cNvPr id="3" name="TextBox 2"/>
          <p:cNvSpPr txBox="1"/>
          <p:nvPr/>
        </p:nvSpPr>
        <p:spPr>
          <a:xfrm>
            <a:off x="587829" y="4689566"/>
            <a:ext cx="8822211" cy="1754326"/>
          </a:xfrm>
          <a:prstGeom prst="rect">
            <a:avLst/>
          </a:prstGeom>
          <a:noFill/>
        </p:spPr>
        <p:txBody>
          <a:bodyPr wrap="square" rtlCol="0">
            <a:spAutoFit/>
          </a:bodyPr>
          <a:lstStyle/>
          <a:p>
            <a:r>
              <a:rPr lang="en-US" dirty="0" err="1" smtClean="0"/>
              <a:t>Eg</a:t>
            </a:r>
            <a:r>
              <a:rPr lang="en-US" dirty="0" smtClean="0"/>
              <a:t>: Market Price of One Equity Share (a)       =                         Rs.15/-</a:t>
            </a:r>
          </a:p>
          <a:p>
            <a:r>
              <a:rPr lang="en-US" dirty="0"/>
              <a:t> </a:t>
            </a:r>
            <a:r>
              <a:rPr lang="en-US" dirty="0" smtClean="0"/>
              <a:t>      Stock Split (b)                                           = From Face Value of Rs.10/- to Rs.5/-</a:t>
            </a:r>
          </a:p>
          <a:p>
            <a:r>
              <a:rPr lang="en-US" dirty="0" smtClean="0"/>
              <a:t>       Split Ratio (10/5, from “b” above)	=                           2 : 1</a:t>
            </a:r>
          </a:p>
          <a:p>
            <a:r>
              <a:rPr lang="en-US" dirty="0" smtClean="0"/>
              <a:t>       Adjustment Factor (c)                               =                             2</a:t>
            </a:r>
          </a:p>
          <a:p>
            <a:r>
              <a:rPr lang="en-US" dirty="0"/>
              <a:t> </a:t>
            </a:r>
            <a:r>
              <a:rPr lang="en-US" dirty="0" smtClean="0"/>
              <a:t>      Post Split Market Price (a/c, i.e. 15/2)      =               Rs.7.50/- per share</a:t>
            </a:r>
          </a:p>
          <a:p>
            <a:r>
              <a:rPr lang="en-US" dirty="0"/>
              <a:t> </a:t>
            </a:r>
            <a:r>
              <a:rPr lang="en-US" dirty="0" smtClean="0"/>
              <a:t>      </a:t>
            </a:r>
            <a:endParaRPr lang="en-IN" dirty="0"/>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36072176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Dividend: Impact on Price of Share</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720">
              <a:lnSpc>
                <a:spcPct val="100000"/>
              </a:lnSpc>
              <a:spcBef>
                <a:spcPts val="1400"/>
              </a:spcBef>
              <a:buClr>
                <a:srgbClr val="000000"/>
              </a:buClr>
            </a:pPr>
            <a:r>
              <a:rPr lang="en-IN" sz="2400" spc="-1" dirty="0" smtClean="0">
                <a:solidFill>
                  <a:srgbClr val="000000"/>
                </a:solidFill>
                <a:latin typeface="Arial"/>
              </a:rPr>
              <a:t>			</a:t>
            </a: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12</a:t>
            </a:r>
            <a:endParaRPr lang="en-IN" sz="1000" b="0" strike="noStrike" spc="-1" dirty="0">
              <a:latin typeface="Arial"/>
            </a:endParaRPr>
          </a:p>
        </p:txBody>
      </p:sp>
      <p:sp>
        <p:nvSpPr>
          <p:cNvPr id="2" name="Rounded Rectangle 1"/>
          <p:cNvSpPr/>
          <p:nvPr/>
        </p:nvSpPr>
        <p:spPr>
          <a:xfrm>
            <a:off x="731520" y="1188720"/>
            <a:ext cx="8556171" cy="574766"/>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Payment of Dividend</a:t>
            </a:r>
            <a:endParaRPr lang="en-IN" sz="2800" b="1" dirty="0"/>
          </a:p>
        </p:txBody>
      </p:sp>
      <p:cxnSp>
        <p:nvCxnSpPr>
          <p:cNvPr id="4" name="Straight Arrow Connector 3"/>
          <p:cNvCxnSpPr/>
          <p:nvPr/>
        </p:nvCxnSpPr>
        <p:spPr>
          <a:xfrm>
            <a:off x="4859383" y="1789611"/>
            <a:ext cx="0" cy="4833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731520" y="2364377"/>
            <a:ext cx="8556171" cy="1267097"/>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Tx/>
              <a:buChar char="-"/>
            </a:pPr>
            <a:r>
              <a:rPr lang="en-US" dirty="0" smtClean="0">
                <a:solidFill>
                  <a:schemeClr val="tx1"/>
                </a:solidFill>
              </a:rPr>
              <a:t>Reduces of Market Price of Share by dividend (</a:t>
            </a:r>
            <a:r>
              <a:rPr lang="en-US" dirty="0" err="1" smtClean="0">
                <a:solidFill>
                  <a:schemeClr val="tx1"/>
                </a:solidFill>
              </a:rPr>
              <a:t>w.e.f</a:t>
            </a:r>
            <a:r>
              <a:rPr lang="en-US" dirty="0" smtClean="0">
                <a:solidFill>
                  <a:schemeClr val="tx1"/>
                </a:solidFill>
              </a:rPr>
              <a:t> ex-record date)</a:t>
            </a:r>
          </a:p>
          <a:p>
            <a:pPr marL="285750" indent="-285750" algn="ctr">
              <a:buFontTx/>
              <a:buChar char="-"/>
            </a:pPr>
            <a:endParaRPr lang="en-US" dirty="0" smtClean="0">
              <a:solidFill>
                <a:schemeClr val="tx1"/>
              </a:solidFill>
            </a:endParaRPr>
          </a:p>
          <a:p>
            <a:pPr marL="285750" indent="-285750" algn="ctr">
              <a:buFontTx/>
              <a:buChar char="-"/>
            </a:pPr>
            <a:r>
              <a:rPr lang="en-US" dirty="0" smtClean="0">
                <a:solidFill>
                  <a:schemeClr val="tx1"/>
                </a:solidFill>
              </a:rPr>
              <a:t> </a:t>
            </a:r>
            <a:r>
              <a:rPr lang="en-US" dirty="0">
                <a:solidFill>
                  <a:schemeClr val="tx1"/>
                </a:solidFill>
              </a:rPr>
              <a:t>Post Dividend Market Price of Share = Pre Dividend Price – Dividend Amount</a:t>
            </a:r>
            <a:endParaRPr lang="en-IN" dirty="0">
              <a:solidFill>
                <a:schemeClr val="tx1"/>
              </a:solidFill>
            </a:endParaRPr>
          </a:p>
          <a:p>
            <a:pPr marL="285750" indent="-285750" algn="ctr">
              <a:buFontTx/>
              <a:buChar char="-"/>
            </a:pPr>
            <a:endParaRPr lang="en-IN" dirty="0">
              <a:solidFill>
                <a:schemeClr val="tx1"/>
              </a:solidFill>
            </a:endParaRPr>
          </a:p>
        </p:txBody>
      </p:sp>
      <p:sp>
        <p:nvSpPr>
          <p:cNvPr id="11" name="TextBox 10"/>
          <p:cNvSpPr txBox="1"/>
          <p:nvPr/>
        </p:nvSpPr>
        <p:spPr>
          <a:xfrm>
            <a:off x="822960" y="4153989"/>
            <a:ext cx="8464731" cy="1231106"/>
          </a:xfrm>
          <a:prstGeom prst="rect">
            <a:avLst/>
          </a:prstGeom>
          <a:noFill/>
        </p:spPr>
        <p:txBody>
          <a:bodyPr wrap="square" rtlCol="0">
            <a:spAutoFit/>
          </a:bodyPr>
          <a:lstStyle/>
          <a:p>
            <a:r>
              <a:rPr lang="en-US" dirty="0" err="1" smtClean="0"/>
              <a:t>Eg</a:t>
            </a:r>
            <a:r>
              <a:rPr lang="en-US" dirty="0" smtClean="0"/>
              <a:t>: Market Price of One Equity Share (a)  =      Rs.10/-</a:t>
            </a:r>
          </a:p>
          <a:p>
            <a:r>
              <a:rPr lang="en-US" dirty="0" smtClean="0"/>
              <a:t>       Dividend declared per Share         (b) =       Rs.2/- </a:t>
            </a:r>
          </a:p>
          <a:p>
            <a:endParaRPr lang="en-US" dirty="0"/>
          </a:p>
          <a:p>
            <a:r>
              <a:rPr lang="en-US" b="1" dirty="0"/>
              <a:t> </a:t>
            </a:r>
            <a:r>
              <a:rPr lang="en-US" b="1" dirty="0" smtClean="0"/>
              <a:t>    </a:t>
            </a:r>
            <a:r>
              <a:rPr lang="en-US" sz="2000" b="1" dirty="0" smtClean="0"/>
              <a:t>Ex-Dividend Market Price per equity share (a – b) =  Rs.8/-    (10-2)</a:t>
            </a:r>
            <a:endParaRPr lang="en-IN" b="1" dirty="0"/>
          </a:p>
        </p:txBody>
      </p:sp>
      <p:pic>
        <p:nvPicPr>
          <p:cNvPr id="10"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01814422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1029600" y="87250"/>
            <a:ext cx="838044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400" b="1" strike="noStrike" spc="-1" dirty="0" smtClean="0">
                <a:solidFill>
                  <a:srgbClr val="000000"/>
                </a:solidFill>
                <a:latin typeface="Arial"/>
                <a:ea typeface="Arial"/>
              </a:rPr>
              <a:t>Recourse in case </a:t>
            </a:r>
            <a:r>
              <a:rPr lang="en-IN" sz="2400" b="1" spc="-1" dirty="0" smtClean="0">
                <a:solidFill>
                  <a:srgbClr val="000000"/>
                </a:solidFill>
                <a:latin typeface="Arial"/>
                <a:ea typeface="Arial"/>
              </a:rPr>
              <a:t>of Non-Receipt of Bonus Shares/ Dividends</a:t>
            </a:r>
            <a:endParaRPr lang="en-IN" sz="24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rPr>
              <a:t>Issue with Non-receipt of Bonus Shares/ Dividend </a:t>
            </a:r>
            <a:r>
              <a:rPr lang="en-US" sz="2000" spc="-1" dirty="0" smtClean="0">
                <a:solidFill>
                  <a:srgbClr val="000000"/>
                </a:solidFill>
                <a:latin typeface="Arial"/>
                <a:sym typeface="Wingdings" panose="05000000000000000000" pitchFamily="2" charset="2"/>
              </a:rPr>
              <a:t> 					Immediately contact </a:t>
            </a:r>
            <a:r>
              <a:rPr lang="en-US" sz="2000" b="1" u="sng" spc="-1" dirty="0" smtClean="0">
                <a:solidFill>
                  <a:srgbClr val="000000"/>
                </a:solidFill>
                <a:latin typeface="Arial"/>
                <a:sym typeface="Wingdings" panose="05000000000000000000" pitchFamily="2" charset="2"/>
              </a:rPr>
              <a:t>RTA and Company.</a:t>
            </a:r>
          </a:p>
          <a:p>
            <a:pPr marL="343620" indent="-342900">
              <a:lnSpc>
                <a:spcPct val="100000"/>
              </a:lnSpc>
              <a:spcBef>
                <a:spcPts val="1400"/>
              </a:spcBef>
              <a:buClr>
                <a:srgbClr val="000000"/>
              </a:buClr>
              <a:buFont typeface="Wingdings" panose="05000000000000000000" pitchFamily="2" charset="2"/>
              <a:buChar char="Ø"/>
            </a:pPr>
            <a:r>
              <a:rPr lang="en-US" sz="2000" b="1" u="sng" spc="-1" dirty="0" smtClean="0">
                <a:solidFill>
                  <a:srgbClr val="000000"/>
                </a:solidFill>
                <a:latin typeface="Arial"/>
                <a:sym typeface="Wingdings" panose="05000000000000000000" pitchFamily="2" charset="2"/>
              </a:rPr>
              <a:t>Important Contact Details:</a:t>
            </a: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0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Non-Satisfactory Resolution by RTA -&gt; File a complaint against RTA with SEBI on:</a:t>
            </a:r>
          </a:p>
          <a:p>
            <a:pPr marL="800820" lvl="1" indent="-342900">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SEBI SCORES website/ Mobile App (on Android and iOS platform).</a:t>
            </a:r>
          </a:p>
          <a:p>
            <a:pPr marL="343620" indent="-342900">
              <a:lnSpc>
                <a:spcPct val="100000"/>
              </a:lnSpc>
              <a:spcBef>
                <a:spcPts val="1400"/>
              </a:spcBef>
              <a:buClr>
                <a:srgbClr val="000000"/>
              </a:buClr>
              <a:buFontTx/>
              <a:buChar char="-"/>
            </a:pPr>
            <a:endParaRPr lang="en-US" sz="24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strike="noStrike" spc="-1" dirty="0" smtClean="0">
              <a:latin typeface="Arial"/>
            </a:endParaRPr>
          </a:p>
          <a:p>
            <a:pPr marL="343620" indent="-342900">
              <a:lnSpc>
                <a:spcPct val="100000"/>
              </a:lnSpc>
              <a:spcBef>
                <a:spcPts val="1400"/>
              </a:spcBef>
              <a:buClr>
                <a:srgbClr val="000000"/>
              </a:buClr>
              <a:buFontTx/>
              <a:buChar char="-"/>
            </a:pPr>
            <a:endParaRPr lang="en-IN" sz="200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13</a:t>
            </a:r>
            <a:endParaRPr lang="en-IN" sz="1000" b="0" strike="noStrike" spc="-1" dirty="0">
              <a:solidFill>
                <a:schemeClr val="bg1"/>
              </a:solidFill>
              <a:latin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510698345"/>
              </p:ext>
            </p:extLst>
          </p:nvPr>
        </p:nvGraphicFramePr>
        <p:xfrm>
          <a:off x="620557" y="2168192"/>
          <a:ext cx="8524965" cy="2260116"/>
        </p:xfrm>
        <a:graphic>
          <a:graphicData uri="http://schemas.openxmlformats.org/drawingml/2006/table">
            <a:tbl>
              <a:tblPr firstRow="1" bandRow="1">
                <a:tableStyleId>{5C22544A-7EE6-4342-B048-85BDC9FD1C3A}</a:tableStyleId>
              </a:tblPr>
              <a:tblGrid>
                <a:gridCol w="2333172">
                  <a:extLst>
                    <a:ext uri="{9D8B030D-6E8A-4147-A177-3AD203B41FA5}">
                      <a16:colId xmlns:a16="http://schemas.microsoft.com/office/drawing/2014/main" val="2817272657"/>
                    </a:ext>
                  </a:extLst>
                </a:gridCol>
                <a:gridCol w="6191793">
                  <a:extLst>
                    <a:ext uri="{9D8B030D-6E8A-4147-A177-3AD203B41FA5}">
                      <a16:colId xmlns:a16="http://schemas.microsoft.com/office/drawing/2014/main" val="983805910"/>
                    </a:ext>
                  </a:extLst>
                </a:gridCol>
              </a:tblGrid>
              <a:tr h="370840">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CONTACT DETAILS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261573"/>
                  </a:ext>
                </a:extLst>
              </a:tr>
              <a:tr h="1249196">
                <a:tc>
                  <a:txBody>
                    <a:bodyPr/>
                    <a:lstStyle/>
                    <a:p>
                      <a:r>
                        <a:rPr lang="en-US" dirty="0" smtClean="0"/>
                        <a:t>RTA</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85750" indent="-285750">
                        <a:buFontTx/>
                        <a:buChar char="-"/>
                      </a:pPr>
                      <a:r>
                        <a:rPr lang="en-US" dirty="0" smtClean="0"/>
                        <a:t>Company Website.</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US" dirty="0" smtClean="0"/>
                        <a:t>SEBI website on link: </a:t>
                      </a:r>
                      <a:r>
                        <a:rPr lang="en-IN" sz="1800" dirty="0" smtClean="0">
                          <a:hlinkClick r:id="rId2"/>
                        </a:rPr>
                        <a:t>https://www.sebi.gov.in/sebiweb/other/OtherAction.do?doRecognisedFpi=yes&amp;intmId=10</a:t>
                      </a:r>
                      <a:r>
                        <a:rPr lang="en-IN" sz="18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92245455"/>
                  </a:ext>
                </a:extLst>
              </a:tr>
              <a:tr h="370840">
                <a:tc>
                  <a:txBody>
                    <a:bodyPr/>
                    <a:lstStyle/>
                    <a:p>
                      <a:r>
                        <a:rPr lang="en-US" dirty="0" smtClean="0"/>
                        <a:t>Designated Person in Company</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85750" indent="-285750">
                        <a:buFontTx/>
                        <a:buChar char="-"/>
                      </a:pPr>
                      <a:r>
                        <a:rPr lang="en-US" dirty="0" smtClean="0"/>
                        <a:t>Investor Relations/ Investor Services Section of Company Website.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38777074"/>
                  </a:ext>
                </a:extLst>
              </a:tr>
            </a:tbl>
          </a:graphicData>
        </a:graphic>
      </p:graphicFrame>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405979594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848058" y="15714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Sample of RTA Details on Company Website</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14</a:t>
            </a:r>
            <a:endParaRPr lang="en-IN" sz="1000" b="0" strike="noStrike" spc="-1" dirty="0">
              <a:latin typeface="Arial"/>
            </a:endParaRPr>
          </a:p>
        </p:txBody>
      </p:sp>
      <p:pic>
        <p:nvPicPr>
          <p:cNvPr id="7" name="Picture 6" descr="A screenshot of a cell phone&#10;&#10;Description automatically generated">
            <a:extLst>
              <a:ext uri="{FF2B5EF4-FFF2-40B4-BE49-F238E27FC236}">
                <a16:creationId xmlns:a16="http://schemas.microsoft.com/office/drawing/2014/main" id="{FD8E0DEE-E521-4C71-9225-48FC2D640D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846" y="1312001"/>
            <a:ext cx="7010400" cy="4515360"/>
          </a:xfrm>
          <a:prstGeom prst="rect">
            <a:avLst/>
          </a:prstGeom>
          <a:ln w="25400">
            <a:solidFill>
              <a:schemeClr val="tx1"/>
            </a:solidFill>
          </a:ln>
        </p:spPr>
      </p:pic>
      <p:sp>
        <p:nvSpPr>
          <p:cNvPr id="8" name="Rectangle 7">
            <a:extLst>
              <a:ext uri="{FF2B5EF4-FFF2-40B4-BE49-F238E27FC236}">
                <a16:creationId xmlns:a16="http://schemas.microsoft.com/office/drawing/2014/main" id="{4B6AAC16-7641-4A22-B719-374567B82BA2}"/>
              </a:ext>
            </a:extLst>
          </p:cNvPr>
          <p:cNvSpPr/>
          <p:nvPr/>
        </p:nvSpPr>
        <p:spPr>
          <a:xfrm>
            <a:off x="1595846" y="2997926"/>
            <a:ext cx="19812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9" name="Rectangle 8">
            <a:extLst>
              <a:ext uri="{FF2B5EF4-FFF2-40B4-BE49-F238E27FC236}">
                <a16:creationId xmlns:a16="http://schemas.microsoft.com/office/drawing/2014/main" id="{2DC628F0-85FA-49A9-AD12-390B326A98F4}"/>
              </a:ext>
            </a:extLst>
          </p:cNvPr>
          <p:cNvSpPr/>
          <p:nvPr/>
        </p:nvSpPr>
        <p:spPr>
          <a:xfrm>
            <a:off x="1595846" y="3302726"/>
            <a:ext cx="4724400" cy="1371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808A285F-8854-4903-BBC7-D4CA74BDBE37}"/>
              </a:ext>
            </a:extLst>
          </p:cNvPr>
          <p:cNvSpPr/>
          <p:nvPr/>
        </p:nvSpPr>
        <p:spPr>
          <a:xfrm>
            <a:off x="2053046" y="4674326"/>
            <a:ext cx="12192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B0B2477E-3092-424E-A120-FF6CFAEAB238}"/>
              </a:ext>
            </a:extLst>
          </p:cNvPr>
          <p:cNvSpPr/>
          <p:nvPr/>
        </p:nvSpPr>
        <p:spPr>
          <a:xfrm>
            <a:off x="2053046" y="4988651"/>
            <a:ext cx="1295400" cy="28575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2" name="Rectangle 11">
            <a:extLst>
              <a:ext uri="{FF2B5EF4-FFF2-40B4-BE49-F238E27FC236}">
                <a16:creationId xmlns:a16="http://schemas.microsoft.com/office/drawing/2014/main" id="{72BD3DD8-F4C3-4723-AD3E-10EC1C75E54F}"/>
              </a:ext>
            </a:extLst>
          </p:cNvPr>
          <p:cNvSpPr/>
          <p:nvPr/>
        </p:nvSpPr>
        <p:spPr>
          <a:xfrm>
            <a:off x="2281646" y="5283926"/>
            <a:ext cx="16764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pic>
        <p:nvPicPr>
          <p:cNvPr id="13"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25067225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916577" y="105943"/>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Sample of Investor Complaints Contact in Listed Company</a:t>
            </a:r>
            <a:endParaRPr lang="en-IN" sz="28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15</a:t>
            </a:r>
            <a:endParaRPr lang="en-IN" sz="1000" b="0" strike="noStrike" spc="-1" dirty="0">
              <a:solidFill>
                <a:schemeClr val="bg1"/>
              </a:solidFill>
              <a:latin typeface="Arial"/>
            </a:endParaRPr>
          </a:p>
        </p:txBody>
      </p:sp>
      <p:pic>
        <p:nvPicPr>
          <p:cNvPr id="8" name="Picture 7" descr="A screenshot of a cell phone&#10;&#10;Description automatically generated">
            <a:extLst>
              <a:ext uri="{FF2B5EF4-FFF2-40B4-BE49-F238E27FC236}">
                <a16:creationId xmlns:a16="http://schemas.microsoft.com/office/drawing/2014/main" id="{DC35F991-FAB8-46E0-A58F-34FB3A1C0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577" y="1820092"/>
            <a:ext cx="7497221" cy="3534268"/>
          </a:xfrm>
          <a:prstGeom prst="rect">
            <a:avLst/>
          </a:prstGeom>
          <a:ln w="25400">
            <a:solidFill>
              <a:schemeClr val="tx1"/>
            </a:solidFill>
          </a:ln>
        </p:spPr>
      </p:pic>
      <p:sp>
        <p:nvSpPr>
          <p:cNvPr id="9" name="Rectangle 8">
            <a:extLst>
              <a:ext uri="{FF2B5EF4-FFF2-40B4-BE49-F238E27FC236}">
                <a16:creationId xmlns:a16="http://schemas.microsoft.com/office/drawing/2014/main" id="{F0FC8D03-D0DD-464E-98C5-4638858FEF44}"/>
              </a:ext>
            </a:extLst>
          </p:cNvPr>
          <p:cNvSpPr/>
          <p:nvPr/>
        </p:nvSpPr>
        <p:spPr>
          <a:xfrm>
            <a:off x="992777" y="2886892"/>
            <a:ext cx="2667000" cy="1143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81C34E58-0357-4269-B15D-0A059CEE679C}"/>
              </a:ext>
            </a:extLst>
          </p:cNvPr>
          <p:cNvSpPr/>
          <p:nvPr/>
        </p:nvSpPr>
        <p:spPr>
          <a:xfrm>
            <a:off x="1373777" y="4058960"/>
            <a:ext cx="1066800" cy="1995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83CD5784-64D6-4DF6-81F7-FAE764097485}"/>
              </a:ext>
            </a:extLst>
          </p:cNvPr>
          <p:cNvSpPr/>
          <p:nvPr/>
        </p:nvSpPr>
        <p:spPr>
          <a:xfrm>
            <a:off x="2821577" y="4334692"/>
            <a:ext cx="1371600" cy="12333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pic>
        <p:nvPicPr>
          <p:cNvPr id="12"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2991026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16</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dc2590ab" /></Relationships>
</file>

<file path=customXML/item2.xml>
</file>

<file path=customXML/item3.xml><?xml version="1.0" encoding="utf-8"?>
<Klassify>
  <SNO>2</SNO>
  <KDate>2020-12-21 14:15:21</KDate>
  <Classification>SEBI-INTERNAL</Classification>
  <HostName>MUM0111192</HostName>
  <Domain_User>SEBINT/1192</Domain_User>
  <IPAdd>10.88.98.242</IPAdd>
  <FilePath>C:\Users\1192\AppData\Roaming\Klassify\45638\PPT-5 Corporate Action-Dividends, Bonus, splits etc.pptx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5081</TotalTime>
  <Words>1021</Words>
  <Application>Microsoft Office PowerPoint</Application>
  <PresentationFormat>A4 Paper (210x297 mm)</PresentationFormat>
  <Paragraphs>299</Paragraphs>
  <Slides>16</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Arial</vt:lpstr>
      <vt:lpstr>Calibri</vt:lpstr>
      <vt:lpstr>DejaVu Sans</vt:lpstr>
      <vt:lpstr>Symbol</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174</cp:revision>
  <cp:lastPrinted>2020-11-19T05:46:57Z</cp:lastPrinted>
  <dcterms:modified xsi:type="dcterms:W3CDTF">2020-12-03T10:32:26Z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